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8.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8"/>
  </p:notesMasterIdLst>
  <p:handoutMasterIdLst>
    <p:handoutMasterId r:id="rId289"/>
  </p:handoutMasterIdLst>
  <p:sldIdLst>
    <p:sldId id="325" r:id="rId2"/>
    <p:sldId id="478" r:id="rId3"/>
    <p:sldId id="479" r:id="rId4"/>
    <p:sldId id="488" r:id="rId5"/>
    <p:sldId id="942" r:id="rId6"/>
    <p:sldId id="487" r:id="rId7"/>
    <p:sldId id="489" r:id="rId8"/>
    <p:sldId id="326" r:id="rId9"/>
    <p:sldId id="327" r:id="rId10"/>
    <p:sldId id="328" r:id="rId11"/>
    <p:sldId id="329" r:id="rId12"/>
    <p:sldId id="477" r:id="rId13"/>
    <p:sldId id="336" r:id="rId14"/>
    <p:sldId id="527" r:id="rId15"/>
    <p:sldId id="952" r:id="rId16"/>
    <p:sldId id="337" r:id="rId17"/>
    <p:sldId id="977" r:id="rId18"/>
    <p:sldId id="490" r:id="rId19"/>
    <p:sldId id="951" r:id="rId20"/>
    <p:sldId id="978" r:id="rId21"/>
    <p:sldId id="497" r:id="rId22"/>
    <p:sldId id="947" r:id="rId23"/>
    <p:sldId id="979" r:id="rId24"/>
    <p:sldId id="339" r:id="rId25"/>
    <p:sldId id="340" r:id="rId26"/>
    <p:sldId id="980" r:id="rId27"/>
    <p:sldId id="998" r:id="rId28"/>
    <p:sldId id="999" r:id="rId29"/>
    <p:sldId id="360" r:id="rId30"/>
    <p:sldId id="480" r:id="rId31"/>
    <p:sldId id="341" r:id="rId32"/>
    <p:sldId id="528" r:id="rId33"/>
    <p:sldId id="529" r:id="rId34"/>
    <p:sldId id="530" r:id="rId35"/>
    <p:sldId id="342" r:id="rId36"/>
    <p:sldId id="871" r:id="rId37"/>
    <p:sldId id="870" r:id="rId38"/>
    <p:sldId id="872" r:id="rId39"/>
    <p:sldId id="873" r:id="rId40"/>
    <p:sldId id="874" r:id="rId41"/>
    <p:sldId id="877" r:id="rId42"/>
    <p:sldId id="878" r:id="rId43"/>
    <p:sldId id="879" r:id="rId44"/>
    <p:sldId id="930" r:id="rId45"/>
    <p:sldId id="754" r:id="rId46"/>
    <p:sldId id="491" r:id="rId47"/>
    <p:sldId id="969" r:id="rId48"/>
    <p:sldId id="953" r:id="rId49"/>
    <p:sldId id="492" r:id="rId50"/>
    <p:sldId id="330" r:id="rId51"/>
    <p:sldId id="526" r:id="rId52"/>
    <p:sldId id="331" r:id="rId53"/>
    <p:sldId id="332" r:id="rId54"/>
    <p:sldId id="494" r:id="rId55"/>
    <p:sldId id="493" r:id="rId56"/>
    <p:sldId id="333" r:id="rId57"/>
    <p:sldId id="955" r:id="rId58"/>
    <p:sldId id="335" r:id="rId59"/>
    <p:sldId id="495" r:id="rId60"/>
    <p:sldId id="997" r:id="rId61"/>
    <p:sldId id="525" r:id="rId62"/>
    <p:sldId id="358" r:id="rId63"/>
    <p:sldId id="345" r:id="rId64"/>
    <p:sldId id="344" r:id="rId65"/>
    <p:sldId id="361" r:id="rId66"/>
    <p:sldId id="351" r:id="rId67"/>
    <p:sldId id="956" r:id="rId68"/>
    <p:sldId id="346" r:id="rId69"/>
    <p:sldId id="347" r:id="rId70"/>
    <p:sldId id="498" r:id="rId71"/>
    <p:sldId id="349" r:id="rId72"/>
    <p:sldId id="380" r:id="rId73"/>
    <p:sldId id="348" r:id="rId74"/>
    <p:sldId id="353" r:id="rId75"/>
    <p:sldId id="499" r:id="rId76"/>
    <p:sldId id="485" r:id="rId77"/>
    <p:sldId id="972" r:id="rId78"/>
    <p:sldId id="970" r:id="rId79"/>
    <p:sldId id="973" r:id="rId80"/>
    <p:sldId id="974" r:id="rId81"/>
    <p:sldId id="975" r:id="rId82"/>
    <p:sldId id="976" r:id="rId83"/>
    <p:sldId id="971" r:id="rId84"/>
    <p:sldId id="354" r:id="rId85"/>
    <p:sldId id="357" r:id="rId86"/>
    <p:sldId id="367" r:id="rId87"/>
    <p:sldId id="368" r:id="rId88"/>
    <p:sldId id="369" r:id="rId89"/>
    <p:sldId id="948" r:id="rId90"/>
    <p:sldId id="950" r:id="rId91"/>
    <p:sldId id="370" r:id="rId92"/>
    <p:sldId id="949" r:id="rId93"/>
    <p:sldId id="981" r:id="rId94"/>
    <p:sldId id="943" r:id="rId95"/>
    <p:sldId id="982" r:id="rId96"/>
    <p:sldId id="944" r:id="rId97"/>
    <p:sldId id="983" r:id="rId98"/>
    <p:sldId id="359" r:id="rId99"/>
    <p:sldId id="363" r:id="rId100"/>
    <p:sldId id="355" r:id="rId101"/>
    <p:sldId id="366" r:id="rId102"/>
    <p:sldId id="365" r:id="rId103"/>
    <p:sldId id="364" r:id="rId104"/>
    <p:sldId id="935" r:id="rId105"/>
    <p:sldId id="356" r:id="rId106"/>
    <p:sldId id="501" r:id="rId107"/>
    <p:sldId id="422" r:id="rId108"/>
    <p:sldId id="400" r:id="rId109"/>
    <p:sldId id="408" r:id="rId110"/>
    <p:sldId id="405" r:id="rId111"/>
    <p:sldId id="406" r:id="rId112"/>
    <p:sldId id="402" r:id="rId113"/>
    <p:sldId id="407" r:id="rId114"/>
    <p:sldId id="945" r:id="rId115"/>
    <p:sldId id="946" r:id="rId116"/>
    <p:sldId id="403" r:id="rId117"/>
    <p:sldId id="404" r:id="rId118"/>
    <p:sldId id="401" r:id="rId119"/>
    <p:sldId id="936" r:id="rId120"/>
    <p:sldId id="937" r:id="rId121"/>
    <p:sldId id="938" r:id="rId122"/>
    <p:sldId id="941" r:id="rId123"/>
    <p:sldId id="939" r:id="rId124"/>
    <p:sldId id="940" r:id="rId125"/>
    <p:sldId id="423" r:id="rId126"/>
    <p:sldId id="522" r:id="rId127"/>
    <p:sldId id="523" r:id="rId128"/>
    <p:sldId id="409" r:id="rId129"/>
    <p:sldId id="410" r:id="rId130"/>
    <p:sldId id="411" r:id="rId131"/>
    <p:sldId id="412" r:id="rId132"/>
    <p:sldId id="413" r:id="rId133"/>
    <p:sldId id="414" r:id="rId134"/>
    <p:sldId id="520" r:id="rId135"/>
    <p:sldId id="521" r:id="rId136"/>
    <p:sldId id="524" r:id="rId137"/>
    <p:sldId id="415" r:id="rId138"/>
    <p:sldId id="416" r:id="rId139"/>
    <p:sldId id="417" r:id="rId140"/>
    <p:sldId id="418" r:id="rId141"/>
    <p:sldId id="419" r:id="rId142"/>
    <p:sldId id="420" r:id="rId143"/>
    <p:sldId id="421" r:id="rId144"/>
    <p:sldId id="433" r:id="rId145"/>
    <p:sldId id="434" r:id="rId146"/>
    <p:sldId id="440" r:id="rId147"/>
    <p:sldId id="352" r:id="rId148"/>
    <p:sldId id="441" r:id="rId149"/>
    <p:sldId id="442" r:id="rId150"/>
    <p:sldId id="445" r:id="rId151"/>
    <p:sldId id="443" r:id="rId152"/>
    <p:sldId id="444" r:id="rId153"/>
    <p:sldId id="519" r:id="rId154"/>
    <p:sldId id="436" r:id="rId155"/>
    <p:sldId id="438" r:id="rId156"/>
    <p:sldId id="486" r:id="rId157"/>
    <p:sldId id="424" r:id="rId158"/>
    <p:sldId id="425" r:id="rId159"/>
    <p:sldId id="426" r:id="rId160"/>
    <p:sldId id="427" r:id="rId161"/>
    <p:sldId id="429" r:id="rId162"/>
    <p:sldId id="965" r:id="rId163"/>
    <p:sldId id="991" r:id="rId164"/>
    <p:sldId id="992" r:id="rId165"/>
    <p:sldId id="993" r:id="rId166"/>
    <p:sldId id="994" r:id="rId167"/>
    <p:sldId id="995" r:id="rId168"/>
    <p:sldId id="996" r:id="rId169"/>
    <p:sldId id="990" r:id="rId170"/>
    <p:sldId id="966" r:id="rId171"/>
    <p:sldId id="967" r:id="rId172"/>
    <p:sldId id="957" r:id="rId173"/>
    <p:sldId id="968" r:id="rId174"/>
    <p:sldId id="958" r:id="rId175"/>
    <p:sldId id="959" r:id="rId176"/>
    <p:sldId id="960" r:id="rId177"/>
    <p:sldId id="962" r:id="rId178"/>
    <p:sldId id="963" r:id="rId179"/>
    <p:sldId id="964" r:id="rId180"/>
    <p:sldId id="984" r:id="rId181"/>
    <p:sldId id="985" r:id="rId182"/>
    <p:sldId id="987" r:id="rId183"/>
    <p:sldId id="988" r:id="rId184"/>
    <p:sldId id="989" r:id="rId185"/>
    <p:sldId id="274" r:id="rId186"/>
    <p:sldId id="372" r:id="rId187"/>
    <p:sldId id="888" r:id="rId188"/>
    <p:sldId id="373" r:id="rId189"/>
    <p:sldId id="374" r:id="rId190"/>
    <p:sldId id="397" r:id="rId191"/>
    <p:sldId id="376" r:id="rId192"/>
    <p:sldId id="375" r:id="rId193"/>
    <p:sldId id="398" r:id="rId194"/>
    <p:sldId id="377" r:id="rId195"/>
    <p:sldId id="378" r:id="rId196"/>
    <p:sldId id="379" r:id="rId197"/>
    <p:sldId id="399" r:id="rId198"/>
    <p:sldId id="505" r:id="rId199"/>
    <p:sldId id="381" r:id="rId200"/>
    <p:sldId id="384" r:id="rId201"/>
    <p:sldId id="383" r:id="rId202"/>
    <p:sldId id="902" r:id="rId203"/>
    <p:sldId id="386" r:id="rId204"/>
    <p:sldId id="504" r:id="rId205"/>
    <p:sldId id="509" r:id="rId206"/>
    <p:sldId id="507" r:id="rId207"/>
    <p:sldId id="906" r:id="rId208"/>
    <p:sldId id="301" r:id="rId209"/>
    <p:sldId id="302" r:id="rId210"/>
    <p:sldId id="304" r:id="rId211"/>
    <p:sldId id="306" r:id="rId212"/>
    <p:sldId id="389" r:id="rId213"/>
    <p:sldId id="390" r:id="rId214"/>
    <p:sldId id="311" r:id="rId215"/>
    <p:sldId id="431" r:id="rId216"/>
    <p:sldId id="432" r:id="rId217"/>
    <p:sldId id="503" r:id="rId218"/>
    <p:sldId id="904" r:id="rId219"/>
    <p:sldId id="481" r:id="rId220"/>
    <p:sldId id="387" r:id="rId221"/>
    <p:sldId id="391" r:id="rId222"/>
    <p:sldId id="934" r:id="rId223"/>
    <p:sldId id="392" r:id="rId224"/>
    <p:sldId id="371" r:id="rId225"/>
    <p:sldId id="428" r:id="rId226"/>
    <p:sldId id="305" r:id="rId227"/>
    <p:sldId id="309" r:id="rId228"/>
    <p:sldId id="310" r:id="rId229"/>
    <p:sldId id="518" r:id="rId230"/>
    <p:sldId id="312" r:id="rId231"/>
    <p:sldId id="313" r:id="rId232"/>
    <p:sldId id="324" r:id="rId233"/>
    <p:sldId id="308" r:id="rId234"/>
    <p:sldId id="307" r:id="rId235"/>
    <p:sldId id="430" r:id="rId236"/>
    <p:sldId id="314" r:id="rId237"/>
    <p:sldId id="323" r:id="rId238"/>
    <p:sldId id="315" r:id="rId239"/>
    <p:sldId id="316" r:id="rId240"/>
    <p:sldId id="319" r:id="rId241"/>
    <p:sldId id="396" r:id="rId242"/>
    <p:sldId id="321" r:id="rId243"/>
    <p:sldId id="322" r:id="rId244"/>
    <p:sldId id="394" r:id="rId245"/>
    <p:sldId id="395" r:id="rId246"/>
    <p:sldId id="393" r:id="rId247"/>
    <p:sldId id="954" r:id="rId248"/>
    <p:sldId id="511" r:id="rId249"/>
    <p:sldId id="448" r:id="rId250"/>
    <p:sldId id="452" r:id="rId251"/>
    <p:sldId id="453" r:id="rId252"/>
    <p:sldId id="450" r:id="rId253"/>
    <p:sldId id="454" r:id="rId254"/>
    <p:sldId id="455" r:id="rId255"/>
    <p:sldId id="451" r:id="rId256"/>
    <p:sldId id="456" r:id="rId257"/>
    <p:sldId id="502" r:id="rId258"/>
    <p:sldId id="467" r:id="rId259"/>
    <p:sldId id="457" r:id="rId260"/>
    <p:sldId id="459" r:id="rId261"/>
    <p:sldId id="461" r:id="rId262"/>
    <p:sldId id="460" r:id="rId263"/>
    <p:sldId id="513" r:id="rId264"/>
    <p:sldId id="458" r:id="rId265"/>
    <p:sldId id="469" r:id="rId266"/>
    <p:sldId id="470" r:id="rId267"/>
    <p:sldId id="471" r:id="rId268"/>
    <p:sldId id="512" r:id="rId269"/>
    <p:sldId id="472" r:id="rId270"/>
    <p:sldId id="473" r:id="rId271"/>
    <p:sldId id="474" r:id="rId272"/>
    <p:sldId id="475" r:id="rId273"/>
    <p:sldId id="476" r:id="rId274"/>
    <p:sldId id="462" r:id="rId275"/>
    <p:sldId id="514" r:id="rId276"/>
    <p:sldId id="515" r:id="rId277"/>
    <p:sldId id="516" r:id="rId278"/>
    <p:sldId id="517" r:id="rId279"/>
    <p:sldId id="463" r:id="rId280"/>
    <p:sldId id="482" r:id="rId281"/>
    <p:sldId id="464" r:id="rId282"/>
    <p:sldId id="465" r:id="rId283"/>
    <p:sldId id="466" r:id="rId284"/>
    <p:sldId id="483" r:id="rId285"/>
    <p:sldId id="484" r:id="rId286"/>
    <p:sldId id="500" r:id="rId28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DFB4F69F-060B-4719-89B2-B648F61BDE33}">
          <p14:sldIdLst>
            <p14:sldId id="325"/>
            <p14:sldId id="478"/>
            <p14:sldId id="479"/>
            <p14:sldId id="488"/>
            <p14:sldId id="942"/>
            <p14:sldId id="487"/>
            <p14:sldId id="489"/>
            <p14:sldId id="326"/>
            <p14:sldId id="327"/>
            <p14:sldId id="328"/>
            <p14:sldId id="329"/>
            <p14:sldId id="477"/>
          </p14:sldIdLst>
        </p14:section>
        <p14:section name="Data Platform" id="{16427602-A52C-46CC-964C-B7E50DA8D230}">
          <p14:sldIdLst>
            <p14:sldId id="336"/>
            <p14:sldId id="527"/>
            <p14:sldId id="952"/>
            <p14:sldId id="337"/>
            <p14:sldId id="977"/>
            <p14:sldId id="490"/>
            <p14:sldId id="951"/>
            <p14:sldId id="978"/>
            <p14:sldId id="497"/>
            <p14:sldId id="947"/>
            <p14:sldId id="979"/>
            <p14:sldId id="339"/>
            <p14:sldId id="340"/>
            <p14:sldId id="980"/>
            <p14:sldId id="998"/>
            <p14:sldId id="999"/>
            <p14:sldId id="360"/>
            <p14:sldId id="480"/>
            <p14:sldId id="341"/>
            <p14:sldId id="528"/>
            <p14:sldId id="529"/>
            <p14:sldId id="530"/>
            <p14:sldId id="342"/>
            <p14:sldId id="871"/>
            <p14:sldId id="870"/>
            <p14:sldId id="872"/>
            <p14:sldId id="873"/>
            <p14:sldId id="874"/>
            <p14:sldId id="877"/>
            <p14:sldId id="878"/>
            <p14:sldId id="879"/>
            <p14:sldId id="930"/>
            <p14:sldId id="754"/>
            <p14:sldId id="491"/>
            <p14:sldId id="969"/>
            <p14:sldId id="953"/>
            <p14:sldId id="492"/>
          </p14:sldIdLst>
        </p14:section>
        <p14:section name="Going cloud" id="{FEF8096F-0349-45AD-A2D4-ECE122711221}">
          <p14:sldIdLst>
            <p14:sldId id="330"/>
            <p14:sldId id="526"/>
            <p14:sldId id="331"/>
            <p14:sldId id="332"/>
            <p14:sldId id="494"/>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california housing price" id="{7333EDBD-3162-4060-9964-B92DC59FC4C2}">
          <p14:sldIdLst>
            <p14:sldId id="972"/>
            <p14:sldId id="970"/>
            <p14:sldId id="973"/>
            <p14:sldId id="974"/>
            <p14:sldId id="975"/>
            <p14:sldId id="976"/>
            <p14:sldId id="971"/>
          </p14:sldIdLst>
        </p14:section>
        <p14:section name="Data pipeline" id="{F03A7E75-B21B-4B16-8BB6-085C23B6E013}">
          <p14:sldIdLst>
            <p14:sldId id="354"/>
            <p14:sldId id="357"/>
            <p14:sldId id="367"/>
            <p14:sldId id="368"/>
            <p14:sldId id="369"/>
            <p14:sldId id="948"/>
            <p14:sldId id="950"/>
            <p14:sldId id="370"/>
            <p14:sldId id="949"/>
            <p14:sldId id="981"/>
            <p14:sldId id="943"/>
            <p14:sldId id="982"/>
            <p14:sldId id="944"/>
            <p14:sldId id="983"/>
            <p14:sldId id="359"/>
            <p14:sldId id="363"/>
            <p14:sldId id="355"/>
            <p14:sldId id="366"/>
            <p14:sldId id="365"/>
            <p14:sldId id="364"/>
            <p14:sldId id="935"/>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 id="423"/>
            <p14:sldId id="522"/>
            <p14:sldId id="523"/>
            <p14:sldId id="409"/>
            <p14:sldId id="410"/>
            <p14:sldId id="411"/>
            <p14:sldId id="412"/>
            <p14:sldId id="413"/>
            <p14:sldId id="414"/>
            <p14:sldId id="520"/>
            <p14:sldId id="521"/>
            <p14:sldId id="524"/>
            <p14:sldId id="415"/>
            <p14:sldId id="416"/>
            <p14:sldId id="417"/>
            <p14:sldId id="418"/>
            <p14:sldId id="419"/>
            <p14:sldId id="420"/>
            <p14:sldId id="421"/>
            <p14:sldId id="433"/>
            <p14:sldId id="434"/>
            <p14:sldId id="440"/>
            <p14:sldId id="352"/>
            <p14:sldId id="441"/>
            <p14:sldId id="442"/>
            <p14:sldId id="445"/>
            <p14:sldId id="443"/>
            <p14:sldId id="444"/>
            <p14:sldId id="519"/>
            <p14:sldId id="436"/>
            <p14:sldId id="438"/>
            <p14:sldId id="486"/>
            <p14:sldId id="424"/>
            <p14:sldId id="425"/>
            <p14:sldId id="426"/>
            <p14:sldId id="427"/>
            <p14:sldId id="429"/>
          </p14:sldIdLst>
        </p14:section>
        <p14:section name="Lab: Batch processing" id="{97B3AD77-7715-4411-BCA3-AA3A84D42A9F}">
          <p14:sldIdLst>
            <p14:sldId id="965"/>
            <p14:sldId id="991"/>
            <p14:sldId id="992"/>
            <p14:sldId id="993"/>
            <p14:sldId id="994"/>
            <p14:sldId id="995"/>
            <p14:sldId id="996"/>
            <p14:sldId id="990"/>
            <p14:sldId id="966"/>
            <p14:sldId id="967"/>
            <p14:sldId id="957"/>
            <p14:sldId id="968"/>
            <p14:sldId id="958"/>
            <p14:sldId id="959"/>
            <p14:sldId id="960"/>
            <p14:sldId id="962"/>
            <p14:sldId id="963"/>
            <p14:sldId id="964"/>
            <p14:sldId id="984"/>
            <p14:sldId id="985"/>
            <p14:sldId id="987"/>
            <p14:sldId id="988"/>
            <p14:sldId id="989"/>
          </p14:sldIdLst>
        </p14:section>
        <p14:section name="Migration - Costs" id="{741B96CF-1C7B-48A6-BF56-4C62B7616E26}">
          <p14:sldIdLst>
            <p14:sldId id="274"/>
            <p14:sldId id="372"/>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6"/>
            <p14:sldId id="301"/>
            <p14:sldId id="302"/>
            <p14:sldId id="304"/>
            <p14:sldId id="306"/>
            <p14:sldId id="389"/>
            <p14:sldId id="390"/>
            <p14:sldId id="311"/>
            <p14:sldId id="431"/>
            <p14:sldId id="432"/>
            <p14:sldId id="503"/>
            <p14:sldId id="904"/>
            <p14:sldId id="481"/>
            <p14:sldId id="387"/>
            <p14:sldId id="391"/>
            <p14:sldId id="934"/>
            <p14:sldId id="392"/>
          </p14:sldIdLst>
        </p14:section>
        <p14:section name="Migration - EMR" id="{2BD94747-963C-46AA-9420-5CDA214824FC}">
          <p14:sldIdLst>
            <p14:sldId id="371"/>
            <p14:sldId id="428"/>
            <p14:sldId id="305"/>
            <p14:sldId id="309"/>
            <p14:sldId id="310"/>
            <p14:sldId id="518"/>
            <p14:sldId id="312"/>
            <p14:sldId id="313"/>
            <p14:sldId id="324"/>
            <p14:sldId id="308"/>
            <p14:sldId id="307"/>
            <p14:sldId id="430"/>
            <p14:sldId id="314"/>
            <p14:sldId id="323"/>
            <p14:sldId id="315"/>
            <p14:sldId id="316"/>
            <p14:sldId id="319"/>
            <p14:sldId id="396"/>
            <p14:sldId id="321"/>
            <p14:sldId id="322"/>
            <p14:sldId id="394"/>
            <p14:sldId id="395"/>
            <p14:sldId id="393"/>
            <p14:sldId id="954"/>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874" autoAdjust="0"/>
  </p:normalViewPr>
  <p:slideViewPr>
    <p:cSldViewPr snapToGrid="0">
      <p:cViewPr varScale="1">
        <p:scale>
          <a:sx n="94" d="100"/>
          <a:sy n="94" d="100"/>
        </p:scale>
        <p:origin x="68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8/29/2022</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‹N›</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29/08/2022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‹N›</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232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42</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44</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60</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61</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162</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207</a:t>
            </a:fld>
            <a:endParaRPr lang="it-IT"/>
          </a:p>
        </p:txBody>
      </p:sp>
    </p:spTree>
    <p:extLst>
      <p:ext uri="{BB962C8B-B14F-4D97-AF65-F5344CB8AC3E}">
        <p14:creationId xmlns:p14="http://schemas.microsoft.com/office/powerpoint/2010/main" val="294302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208</a:t>
            </a:fld>
            <a:endParaRPr lang="it-IT"/>
          </a:p>
        </p:txBody>
      </p:sp>
    </p:spTree>
    <p:extLst>
      <p:ext uri="{BB962C8B-B14F-4D97-AF65-F5344CB8AC3E}">
        <p14:creationId xmlns:p14="http://schemas.microsoft.com/office/powerpoint/2010/main" val="194766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it-IT" dirty="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9457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60018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p:nvPr>
        </p:nvSpPr>
        <p:spPr>
          <a:xfrm>
            <a:off x="838200" y="1825625"/>
            <a:ext cx="5181600" cy="4351338"/>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it-IT"/>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‹N›</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‹N›</a:t>
            </a:fld>
            <a:endParaRPr lang="it-IT"/>
          </a:p>
        </p:txBody>
      </p:sp>
    </p:spTree>
    <p:extLst>
      <p:ext uri="{BB962C8B-B14F-4D97-AF65-F5344CB8AC3E}">
        <p14:creationId xmlns:p14="http://schemas.microsoft.com/office/powerpoint/2010/main" val="11047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a:t>Matteo Francia – University of Bologna</a:t>
            </a:r>
            <a:endParaRPr lang="en-US" dirty="0"/>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smtClean="0"/>
              <a:pPr/>
              <a:t>‹N›</a:t>
            </a:fld>
            <a:endParaRPr lang="en-US"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it-IT" dirty="0"/>
              <a:t>BIG DATA AND CLOUD PLATFORMS</a:t>
            </a:r>
            <a:r>
              <a:rPr lang="en-US" dirty="0"/>
              <a:t> – MODULO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console.aws.amazon.com/console"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ws.amazon.com/products/databases/" TargetMode="Externa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s3/storage-classes/"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hyperlink" Target="https://cloud.google.com/blog/products/storage-data-transfer/archive-storage-class-for-coldest-data-now-available" TargetMode="External"/><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youtu.be/8vQmTZTq7nw"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s://www.manning.com/books/aws-lambda-in-action" TargetMode="Externa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hyperlink" Target="https://docs.aws.amazon.com/AWSEC2/latest/UserGuide/compute-optimized-instances.html" TargetMode="External"/></Relationships>
</file>

<file path=ppt/slides/_rels/slide159.xml.rels><?xml version="1.0" encoding="UTF-8" standalone="yes"?>
<Relationships xmlns="http://schemas.openxmlformats.org/package/2006/relationships"><Relationship Id="rId2" Type="http://schemas.openxmlformats.org/officeDocument/2006/relationships/hyperlink" Target="https://aws.amazon.com/ec2/instance-typ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6.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6.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svg"/><Relationship Id="rId4" Type="http://schemas.openxmlformats.org/officeDocument/2006/relationships/image" Target="../media/image112.png"/></Relationships>
</file>

<file path=ppt/slides/_rels/slide168.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978-1-4614-8265-9_80734"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0.sv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svg"/><Relationship Id="rId4" Type="http://schemas.openxmlformats.org/officeDocument/2006/relationships/image" Target="../media/image147.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9" Type="http://schemas.openxmlformats.org/officeDocument/2006/relationships/image" Target="../media/image194.png"/><Relationship Id="rId21" Type="http://schemas.openxmlformats.org/officeDocument/2006/relationships/image" Target="../media/image176.png"/><Relationship Id="rId34" Type="http://schemas.openxmlformats.org/officeDocument/2006/relationships/image" Target="../media/image189.png"/><Relationship Id="rId42" Type="http://schemas.openxmlformats.org/officeDocument/2006/relationships/image" Target="../media/image197.png"/><Relationship Id="rId47" Type="http://schemas.openxmlformats.org/officeDocument/2006/relationships/image" Target="../media/image202.png"/><Relationship Id="rId50" Type="http://schemas.openxmlformats.org/officeDocument/2006/relationships/image" Target="../media/image205.png"/><Relationship Id="rId55" Type="http://schemas.openxmlformats.org/officeDocument/2006/relationships/image" Target="../media/image210.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188.png"/><Relationship Id="rId38" Type="http://schemas.openxmlformats.org/officeDocument/2006/relationships/image" Target="../media/image193.png"/><Relationship Id="rId46" Type="http://schemas.openxmlformats.org/officeDocument/2006/relationships/image" Target="../media/image201.png"/><Relationship Id="rId59" Type="http://schemas.openxmlformats.org/officeDocument/2006/relationships/image" Target="../media/image214.png"/><Relationship Id="rId2" Type="http://schemas.openxmlformats.org/officeDocument/2006/relationships/image" Target="../media/image157.png"/><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184.png"/><Relationship Id="rId41" Type="http://schemas.openxmlformats.org/officeDocument/2006/relationships/image" Target="../media/image196.png"/><Relationship Id="rId54"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187.png"/><Relationship Id="rId37" Type="http://schemas.openxmlformats.org/officeDocument/2006/relationships/image" Target="../media/image192.png"/><Relationship Id="rId40" Type="http://schemas.openxmlformats.org/officeDocument/2006/relationships/image" Target="../media/image195.png"/><Relationship Id="rId45" Type="http://schemas.openxmlformats.org/officeDocument/2006/relationships/image" Target="../media/image200.png"/><Relationship Id="rId53" Type="http://schemas.openxmlformats.org/officeDocument/2006/relationships/image" Target="../media/image208.png"/><Relationship Id="rId58" Type="http://schemas.openxmlformats.org/officeDocument/2006/relationships/image" Target="../media/image213.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36" Type="http://schemas.openxmlformats.org/officeDocument/2006/relationships/image" Target="../media/image191.png"/><Relationship Id="rId49" Type="http://schemas.openxmlformats.org/officeDocument/2006/relationships/image" Target="../media/image204.png"/><Relationship Id="rId57" Type="http://schemas.openxmlformats.org/officeDocument/2006/relationships/image" Target="../media/image212.png"/><Relationship Id="rId10" Type="http://schemas.openxmlformats.org/officeDocument/2006/relationships/image" Target="../media/image165.png"/><Relationship Id="rId19" Type="http://schemas.openxmlformats.org/officeDocument/2006/relationships/image" Target="../media/image174.png"/><Relationship Id="rId31" Type="http://schemas.openxmlformats.org/officeDocument/2006/relationships/image" Target="../media/image186.png"/><Relationship Id="rId44" Type="http://schemas.openxmlformats.org/officeDocument/2006/relationships/image" Target="../media/image199.png"/><Relationship Id="rId52" Type="http://schemas.openxmlformats.org/officeDocument/2006/relationships/image" Target="../media/image207.png"/><Relationship Id="rId60" Type="http://schemas.openxmlformats.org/officeDocument/2006/relationships/image" Target="../media/image215.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png"/><Relationship Id="rId43" Type="http://schemas.openxmlformats.org/officeDocument/2006/relationships/image" Target="../media/image198.png"/><Relationship Id="rId48" Type="http://schemas.openxmlformats.org/officeDocument/2006/relationships/image" Target="../media/image203.png"/><Relationship Id="rId56" Type="http://schemas.openxmlformats.org/officeDocument/2006/relationships/image" Target="../media/image211.png"/><Relationship Id="rId8" Type="http://schemas.openxmlformats.org/officeDocument/2006/relationships/image" Target="../media/image163.png"/><Relationship Id="rId51" Type="http://schemas.openxmlformats.org/officeDocument/2006/relationships/image" Target="../media/image206.png"/><Relationship Id="rId3" Type="http://schemas.openxmlformats.org/officeDocument/2006/relationships/image" Target="../media/image158.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dunnsolutions.com/business-analytics/big-data-analytics/data-lake-consulting" TargetMode="Externa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image" Target="../media/image216.png"/><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2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51.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3.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55.png"/><Relationship Id="rId4" Type="http://schemas.openxmlformats.org/officeDocument/2006/relationships/image" Target="../media/image254.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github.com/w4bo/bigdata-aws/" TargetMode="Externa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2DibVSdNgrgWTdVF6"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datasciencecentral.com/profiles/blogs/dataops-it-s-a-secre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xkcd.com/908/"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4.jpg"/><Relationship Id="rId4" Type="http://schemas.openxmlformats.org/officeDocument/2006/relationships/hyperlink" Target="https://www.domo.com/learn/data-never-sleeps-8"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colab.research.google.com/drive/1c9umVM8b3hHkY1mZEJLNOKH1OhXbEwZr?usp=shar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63.svg"/></Relationships>
</file>

<file path=ppt/slides/_rels/slide8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xkcd.com/2054/"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endParaRPr lang="en-US" dirty="0"/>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Technological perspective</a:t>
            </a:r>
          </a:p>
          <a:p>
            <a:pPr lvl="1"/>
            <a:r>
              <a:rPr lang="en-US" dirty="0"/>
              <a:t>How do we configure a distributed environment?</a:t>
            </a:r>
          </a:p>
          <a:p>
            <a:pPr lvl="1"/>
            <a:r>
              <a:rPr lang="en-US" dirty="0"/>
              <a:t>How do we set up/integrate/control independent services?</a:t>
            </a:r>
          </a:p>
          <a:p>
            <a:pPr lvl="1"/>
            <a:r>
              <a:rPr lang="en-US" dirty="0"/>
              <a:t>How do we orchestrate data flows?</a:t>
            </a:r>
          </a:p>
          <a:p>
            <a:endParaRPr lang="en-US" dirty="0"/>
          </a:p>
          <a:p>
            <a:r>
              <a:rPr lang="en-US" dirty="0"/>
              <a:t>Business perspective</a:t>
            </a:r>
          </a:p>
          <a:p>
            <a:pPr lvl="1"/>
            <a:r>
              <a:rPr lang="en-US" dirty="0"/>
              <a:t>Can we afford to spend resources on tasks that are not mission oriented?</a:t>
            </a:r>
          </a:p>
          <a:p>
            <a:pPr lvl="1"/>
            <a:r>
              <a:rPr lang="en-US" dirty="0"/>
              <a:t>No free lunch, each choice has cost/benefit</a:t>
            </a:r>
          </a:p>
          <a:p>
            <a:pPr lvl="1"/>
            <a:r>
              <a:rPr lang="en-US" dirty="0"/>
              <a:t>How much time does it take to master a technology?</a:t>
            </a:r>
          </a:p>
          <a:p>
            <a:pPr lvl="1"/>
            <a:r>
              <a:rPr lang="en-US" dirty="0"/>
              <a:t>How many people do I need?</a:t>
            </a:r>
          </a:p>
          <a:p>
            <a:pPr lvl="1"/>
            <a:endParaRPr lang="en-US" dirty="0"/>
          </a:p>
          <a:p>
            <a:r>
              <a:rPr lang="en-US" dirty="0"/>
              <a:t>… but first, which are our </a:t>
            </a:r>
            <a:r>
              <a:rPr lang="en-US" dirty="0">
                <a:solidFill>
                  <a:srgbClr val="FF5050"/>
                </a:solidFill>
              </a:rPr>
              <a:t>data needs</a:t>
            </a:r>
            <a:r>
              <a:rPr lang="en-US"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a:xfrm>
            <a:off x="838200" y="365125"/>
            <a:ext cx="10515600" cy="1325563"/>
          </a:xfrm>
        </p:spPr>
        <p:txBody>
          <a:bodyPr/>
          <a:lstStyle/>
          <a:p>
            <a:r>
              <a:rPr lang="en-US" dirty="0"/>
              <a:t>Data pipelines on cloud</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a:xfrm>
            <a:off x="838200" y="1700499"/>
            <a:ext cx="10515600" cy="4351338"/>
          </a:xfrm>
        </p:spPr>
        <p:txBody>
          <a:bodyPr/>
          <a:lstStyle/>
          <a:p>
            <a:r>
              <a:rPr lang="en-US" dirty="0"/>
              <a:t>The pyramid abstracts tons of techniques, algorithms, etc.</a:t>
            </a:r>
          </a:p>
          <a:p>
            <a:br>
              <a:rPr lang="en-US" dirty="0"/>
            </a:br>
            <a:r>
              <a:rPr lang="en-US" dirty="0"/>
              <a:t>To provide them as services, architecting data pipelines on cloud requires</a:t>
            </a:r>
          </a:p>
          <a:p>
            <a:pPr lvl="1"/>
            <a:r>
              <a:rPr lang="en-US" dirty="0"/>
              <a:t>Standardization (of common services)</a:t>
            </a:r>
          </a:p>
          <a:p>
            <a:pPr lvl="1"/>
            <a:r>
              <a:rPr lang="en-US" dirty="0"/>
              <a:t>Integration</a:t>
            </a:r>
          </a:p>
          <a:p>
            <a:pPr lvl="1"/>
            <a:r>
              <a:rPr lang="en-US" dirty="0"/>
              <a:t>Orchestration</a:t>
            </a:r>
          </a:p>
          <a:p>
            <a:pPr lvl="1"/>
            <a:r>
              <a:rPr lang="en-US" dirty="0"/>
              <a:t>Accessibility through simple APIs</a:t>
            </a:r>
          </a:p>
          <a:p>
            <a:endParaRPr lang="en-US" dirty="0"/>
          </a:p>
          <a:p>
            <a:r>
              <a:rPr lang="en-US"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100</a:t>
            </a:fld>
            <a:endParaRPr lang="it-IT"/>
          </a:p>
        </p:txBody>
      </p:sp>
    </p:spTree>
    <p:extLst>
      <p:ext uri="{BB962C8B-B14F-4D97-AF65-F5344CB8AC3E}">
        <p14:creationId xmlns:p14="http://schemas.microsoft.com/office/powerpoint/2010/main" val="35939741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AWS</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101</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dirty="0">
                <a:hlinkClick r:id="rId2"/>
              </a:rPr>
              <a:t>https://console.aws.amazon.com/console</a:t>
            </a:r>
            <a:r>
              <a:rPr lang="en-US" dirty="0"/>
              <a:t> </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dirty="0"/>
              <a:t>Three main categories</a:t>
            </a:r>
          </a:p>
          <a:p>
            <a:pPr lvl="1"/>
            <a:r>
              <a:rPr lang="en-US" dirty="0"/>
              <a:t>Ingest</a:t>
            </a:r>
          </a:p>
          <a:p>
            <a:pPr lvl="2"/>
            <a:r>
              <a:rPr lang="en-US" dirty="0"/>
              <a:t>Gateway, </a:t>
            </a:r>
            <a:r>
              <a:rPr lang="en-US" dirty="0" err="1"/>
              <a:t>DataSync</a:t>
            </a:r>
            <a:r>
              <a:rPr lang="en-US" dirty="0"/>
              <a:t> (batch)</a:t>
            </a:r>
          </a:p>
          <a:p>
            <a:pPr lvl="2"/>
            <a:r>
              <a:rPr lang="en-US" dirty="0"/>
              <a:t>Kinesis, SNS, SQS (stream)</a:t>
            </a:r>
          </a:p>
          <a:p>
            <a:pPr lvl="1"/>
            <a:r>
              <a:rPr lang="en-US" dirty="0"/>
              <a:t>Transform and store</a:t>
            </a:r>
          </a:p>
          <a:p>
            <a:pPr lvl="2"/>
            <a:r>
              <a:rPr lang="en-US" dirty="0"/>
              <a:t>S3 and Glacier (storage)</a:t>
            </a:r>
          </a:p>
          <a:p>
            <a:pPr lvl="2"/>
            <a:r>
              <a:rPr lang="en-US" dirty="0"/>
              <a:t>Glue (ETL)</a:t>
            </a:r>
          </a:p>
          <a:p>
            <a:pPr lvl="1"/>
            <a:r>
              <a:rPr lang="en-US" dirty="0"/>
              <a:t>Serve and consume</a:t>
            </a:r>
          </a:p>
          <a:p>
            <a:pPr lvl="2"/>
            <a:r>
              <a:rPr lang="en-US" dirty="0"/>
              <a:t>EMR (Hadoop-like cluster)</a:t>
            </a:r>
          </a:p>
          <a:p>
            <a:pPr lvl="2"/>
            <a:r>
              <a:rPr lang="en-US" dirty="0"/>
              <a:t>Athena (serverless query service to analyze data in Amazon S3)</a:t>
            </a:r>
          </a:p>
          <a:p>
            <a:pPr lvl="2"/>
            <a:r>
              <a:rPr lang="en-US" dirty="0"/>
              <a:t>(Many) Machine learning services</a:t>
            </a:r>
          </a:p>
          <a:p>
            <a:endParaRPr lang="en-US"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8098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a:t>Data pipeline - Google cloud</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102</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dirty="0"/>
              <a:t>Three main categories</a:t>
            </a:r>
          </a:p>
          <a:p>
            <a:pPr lvl="1"/>
            <a:r>
              <a:rPr lang="en-US" dirty="0"/>
              <a:t>Ingest</a:t>
            </a:r>
          </a:p>
          <a:p>
            <a:pPr lvl="2"/>
            <a:r>
              <a:rPr lang="en-US" dirty="0"/>
              <a:t>Transfer service (batch)</a:t>
            </a:r>
          </a:p>
          <a:p>
            <a:pPr lvl="2"/>
            <a:r>
              <a:rPr lang="en-US" dirty="0"/>
              <a:t>Pub/Sub (stream)</a:t>
            </a:r>
          </a:p>
          <a:p>
            <a:pPr lvl="1"/>
            <a:r>
              <a:rPr lang="en-US" dirty="0"/>
              <a:t>Analyze</a:t>
            </a:r>
          </a:p>
          <a:p>
            <a:pPr lvl="2"/>
            <a:r>
              <a:rPr lang="en-US" dirty="0" err="1"/>
              <a:t>Dataproc</a:t>
            </a:r>
            <a:r>
              <a:rPr lang="en-US" dirty="0"/>
              <a:t> (batch)</a:t>
            </a:r>
          </a:p>
          <a:p>
            <a:pPr lvl="2"/>
            <a:r>
              <a:rPr lang="en-US" dirty="0"/>
              <a:t>Dataflow (stream)</a:t>
            </a:r>
          </a:p>
          <a:p>
            <a:pPr lvl="2"/>
            <a:r>
              <a:rPr lang="en-US" dirty="0"/>
              <a:t>Cloud storage (storage)</a:t>
            </a:r>
          </a:p>
          <a:p>
            <a:pPr lvl="2"/>
            <a:r>
              <a:rPr lang="en-US" dirty="0"/>
              <a:t>Machine learning services</a:t>
            </a:r>
          </a:p>
          <a:p>
            <a:pPr lvl="1"/>
            <a:r>
              <a:rPr lang="en-US" dirty="0"/>
              <a:t>Serve</a:t>
            </a:r>
          </a:p>
          <a:p>
            <a:pPr lvl="2"/>
            <a:r>
              <a:rPr lang="en-US" dirty="0" err="1"/>
              <a:t>BigQuery</a:t>
            </a:r>
            <a:r>
              <a:rPr lang="en-US" dirty="0"/>
              <a:t> (query service)</a:t>
            </a:r>
          </a:p>
          <a:p>
            <a:endParaRPr lang="en-US"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1860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103</a:t>
            </a:fld>
            <a:endParaRPr lang="en-US"/>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idx="13"/>
          </p:nvPr>
        </p:nvSpPr>
        <p:spPr/>
        <p:txBody>
          <a:bodyPr/>
          <a:lstStyle/>
          <a:p>
            <a:endParaRPr lang="en-US"/>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p:txBody>
          <a:bodyPr/>
          <a:lstStyle/>
          <a:p>
            <a:r>
              <a:rPr lang="en-US" dirty="0"/>
              <a:t>Common points</a:t>
            </a:r>
          </a:p>
          <a:p>
            <a:endParaRPr lang="en-US" dirty="0"/>
          </a:p>
          <a:p>
            <a:r>
              <a:rPr lang="en-US" dirty="0"/>
              <a:t>We have services</a:t>
            </a:r>
          </a:p>
          <a:p>
            <a:pPr lvl="1"/>
            <a:r>
              <a:rPr lang="en-US" dirty="0"/>
              <a:t>Which transforms data</a:t>
            </a:r>
          </a:p>
          <a:p>
            <a:pPr lvl="2"/>
            <a:r>
              <a:rPr lang="en-US" dirty="0"/>
              <a:t>Recall the DIKW pyramid</a:t>
            </a:r>
          </a:p>
          <a:p>
            <a:pPr lvl="1"/>
            <a:r>
              <a:rPr lang="en-US" dirty="0"/>
              <a:t>Which supports data transformation</a:t>
            </a:r>
          </a:p>
          <a:p>
            <a:r>
              <a:rPr lang="en-US" dirty="0"/>
              <a:t>Data pipelines are based on</a:t>
            </a:r>
          </a:p>
          <a:p>
            <a:pPr lvl="1"/>
            <a:r>
              <a:rPr lang="en-US" dirty="0"/>
              <a:t>Ingesting data</a:t>
            </a:r>
          </a:p>
          <a:p>
            <a:pPr lvl="1"/>
            <a:r>
              <a:rPr lang="en-US" dirty="0"/>
              <a:t>Analyzing data</a:t>
            </a:r>
          </a:p>
          <a:p>
            <a:pPr lvl="1"/>
            <a:r>
              <a:rPr lang="en-US" dirty="0"/>
              <a:t>Serving data</a:t>
            </a:r>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
        <p:nvSpPr>
          <p:cNvPr id="11" name="Fumetto: rettangolo 10">
            <a:extLst>
              <a:ext uri="{FF2B5EF4-FFF2-40B4-BE49-F238E27FC236}">
                <a16:creationId xmlns:a16="http://schemas.microsoft.com/office/drawing/2014/main" id="{F1A69EA6-22E1-5DAF-63EF-5450EE46A6D8}"/>
              </a:ext>
            </a:extLst>
          </p:cNvPr>
          <p:cNvSpPr/>
          <p:nvPr/>
        </p:nvSpPr>
        <p:spPr>
          <a:xfrm>
            <a:off x="3765360" y="3651814"/>
            <a:ext cx="1689003" cy="2286694"/>
          </a:xfrm>
          <a:prstGeom prst="wedgeRectCallout">
            <a:avLst>
              <a:gd name="adj1" fmla="val 98382"/>
              <a:gd name="adj2" fmla="val 2383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Collecting raw data from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transactions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logs</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IoT devices is a challenge. </a:t>
            </a:r>
          </a:p>
          <a:p>
            <a:r>
              <a:rPr lang="en-US" sz="1200" dirty="0">
                <a:effectLst/>
                <a:latin typeface="Helvetica" panose="020B0604020202020204" pitchFamily="34" charset="0"/>
                <a:cs typeface="Helvetica" panose="020B0604020202020204" pitchFamily="34" charset="0"/>
              </a:rPr>
              <a:t>A good data analysis solution allows developers to ingest a wide variety  of data at any speed, from batch to streaming</a:t>
            </a:r>
          </a:p>
        </p:txBody>
      </p:sp>
      <p:sp>
        <p:nvSpPr>
          <p:cNvPr id="72" name="Fumetto: rettangolo 71">
            <a:extLst>
              <a:ext uri="{FF2B5EF4-FFF2-40B4-BE49-F238E27FC236}">
                <a16:creationId xmlns:a16="http://schemas.microsoft.com/office/drawing/2014/main" id="{81D592F6-E6CA-643A-C8D7-C9FAEC35338D}"/>
              </a:ext>
            </a:extLst>
          </p:cNvPr>
          <p:cNvSpPr/>
          <p:nvPr/>
        </p:nvSpPr>
        <p:spPr>
          <a:xfrm>
            <a:off x="8546895" y="2507015"/>
            <a:ext cx="1779794" cy="2608716"/>
          </a:xfrm>
          <a:prstGeom prst="wedgeRectCallout">
            <a:avLst>
              <a:gd name="adj1" fmla="val -88374"/>
              <a:gd name="adj2" fmla="val 31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Transforming data to make it consumable this usually means sorting, aggregating, joining, and applying business logic to produce meaningful analytical data sets. The final step is to load this analytical data set into a new storage location, like a data lake, database, or data warehouse.</a:t>
            </a:r>
          </a:p>
        </p:txBody>
      </p:sp>
      <p:sp>
        <p:nvSpPr>
          <p:cNvPr id="73" name="Fumetto: rettangolo 72">
            <a:extLst>
              <a:ext uri="{FF2B5EF4-FFF2-40B4-BE49-F238E27FC236}">
                <a16:creationId xmlns:a16="http://schemas.microsoft.com/office/drawing/2014/main" id="{AF12F1F3-D66A-237F-2811-21CB2762520E}"/>
              </a:ext>
            </a:extLst>
          </p:cNvPr>
          <p:cNvSpPr/>
          <p:nvPr/>
        </p:nvSpPr>
        <p:spPr>
          <a:xfrm>
            <a:off x="3765360" y="622570"/>
            <a:ext cx="1779794" cy="2572754"/>
          </a:xfrm>
          <a:prstGeom prst="wedgeRectCallout">
            <a:avLst>
              <a:gd name="adj1" fmla="val 95635"/>
              <a:gd name="adj2" fmla="val 4822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ffectLst/>
                <a:latin typeface="Helvetica" panose="020B0604020202020204" pitchFamily="34" charset="0"/>
                <a:cs typeface="Helvetica" panose="020B0604020202020204" pitchFamily="34" charset="0"/>
              </a:rPr>
              <a:t>Two main ways to consume data: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Querying produces results that are great for quick analysis by data analysts. </a:t>
            </a:r>
          </a:p>
          <a:p>
            <a:pPr marL="171450" indent="-171450">
              <a:buFont typeface="Arial" panose="020B0604020202020204" pitchFamily="34" charset="0"/>
              <a:buChar char="•"/>
            </a:pPr>
            <a:r>
              <a:rPr lang="en-US" sz="1200" dirty="0">
                <a:effectLst/>
                <a:latin typeface="Helvetica" panose="020B0604020202020204" pitchFamily="34" charset="0"/>
                <a:cs typeface="Helvetica" panose="020B0604020202020204" pitchFamily="34" charset="0"/>
              </a:rPr>
              <a:t>BI tools produce visualizations that are grouped into reports and dashboards to help users explore data and determine the best actions to take</a:t>
            </a:r>
          </a:p>
        </p:txBody>
      </p:sp>
    </p:spTree>
    <p:extLst>
      <p:ext uri="{BB962C8B-B14F-4D97-AF65-F5344CB8AC3E}">
        <p14:creationId xmlns:p14="http://schemas.microsoft.com/office/powerpoint/2010/main" val="1035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2" grpId="0" animBg="1"/>
      <p:bldP spid="7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it-IT" dirty="0"/>
              <a:t>A </a:t>
            </a:r>
            <a:r>
              <a:rPr lang="it-IT" dirty="0" err="1"/>
              <a:t>tentative</a:t>
            </a:r>
            <a:r>
              <a:rPr lang="it-IT" dirty="0"/>
              <a:t> </a:t>
            </a:r>
            <a:r>
              <a:rPr lang="it-IT" dirty="0" err="1"/>
              <a:t>organization</a:t>
            </a:r>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it-IT" smtClean="0"/>
              <a:t>104</a:t>
            </a:fld>
            <a:endParaRPr lang="it-IT"/>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3"/>
          </p:nvPr>
        </p:nvSpPr>
        <p:spPr/>
        <p:txBody>
          <a:bodyPr/>
          <a:lstStyle/>
          <a:p>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Streaming data</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a:t>
            </a:r>
          </a:p>
          <a:p>
            <a:pPr algn="ctr"/>
            <a:r>
              <a:rPr lang="it-IT" dirty="0">
                <a:latin typeface="Helvetica" panose="020B0604020202020204" pitchFamily="34" charset="0"/>
                <a:cs typeface="Helvetica" panose="020B0604020202020204" pitchFamily="34" charset="0"/>
              </a:rPr>
              <a:t>data</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Ingestion</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Fast storage</a:t>
            </a:r>
            <a:endParaRPr lang="en-US" dirty="0">
              <a:latin typeface="Helvetica" panose="020B0604020202020204" pitchFamily="34" charset="0"/>
              <a:cs typeface="Helvetica" panose="020B0604020202020204" pitchFamily="34" charset="0"/>
            </a:endParaRP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Real-time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Batch processing and </a:t>
            </a:r>
            <a:r>
              <a:rPr lang="it-IT" dirty="0" err="1">
                <a:latin typeface="Helvetica" panose="020B0604020202020204" pitchFamily="34" charset="0"/>
                <a:cs typeface="Helvetica" panose="020B0604020202020204" pitchFamily="34" charset="0"/>
              </a:rPr>
              <a:t>analytics</a:t>
            </a:r>
            <a:endParaRPr lang="en-US" dirty="0">
              <a:latin typeface="Helvetica" panose="020B0604020202020204" pitchFamily="34" charset="0"/>
              <a:cs typeface="Helvetica" panose="020B0604020202020204" pitchFamily="34" charset="0"/>
            </a:endParaRP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Operational</a:t>
            </a:r>
            <a:r>
              <a:rPr lang="it-IT" dirty="0">
                <a:latin typeface="Helvetica" panose="020B0604020202020204" pitchFamily="34" charset="0"/>
                <a:cs typeface="Helvetica" panose="020B0604020202020204" pitchFamily="34" charset="0"/>
              </a:rPr>
              <a:t> metadata</a:t>
            </a:r>
            <a:endParaRPr lang="en-US" dirty="0">
              <a:latin typeface="Helvetica" panose="020B0604020202020204" pitchFamily="34" charset="0"/>
              <a:cs typeface="Helvetica" panose="020B0604020202020204" pitchFamily="34" charset="0"/>
            </a:endParaRP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err="1">
                <a:latin typeface="Helvetica" panose="020B0604020202020204" pitchFamily="34" charset="0"/>
                <a:cs typeface="Helvetica" panose="020B0604020202020204" pitchFamily="34" charset="0"/>
              </a:rPr>
              <a:t>warehouse</a:t>
            </a:r>
            <a:endParaRPr lang="en-US" dirty="0">
              <a:latin typeface="Helvetica" panose="020B0604020202020204" pitchFamily="34" charset="0"/>
              <a:cs typeface="Helvetica" panose="020B0604020202020204" pitchFamily="34" charset="0"/>
            </a:endParaRP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Slow storage (data </a:t>
            </a:r>
            <a:r>
              <a:rPr lang="it-IT" dirty="0" err="1">
                <a:latin typeface="Helvetica" panose="020B0604020202020204" pitchFamily="34" charset="0"/>
                <a:cs typeface="Helvetica" panose="020B0604020202020204" pitchFamily="34" charset="0"/>
              </a:rPr>
              <a:t>lake</a:t>
            </a:r>
            <a:r>
              <a:rPr lang="it-IT"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ETL tools overlay</a:t>
            </a:r>
            <a:endParaRPr lang="en-US" dirty="0">
              <a:latin typeface="Helvetica" panose="020B0604020202020204" pitchFamily="34" charset="0"/>
              <a:cs typeface="Helvetica" panose="020B0604020202020204" pitchFamily="34" charset="0"/>
            </a:endParaRP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Orchestration</a:t>
            </a:r>
            <a:endParaRPr lang="en-US" dirty="0">
              <a:latin typeface="Helvetica" panose="020B0604020202020204" pitchFamily="34" charset="0"/>
              <a:cs typeface="Helvetica" panose="020B0604020202020204" pitchFamily="34" charset="0"/>
            </a:endParaRP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consumers</a:t>
            </a:r>
            <a:endParaRPr lang="en-US" dirty="0">
              <a:latin typeface="Helvetica" panose="020B0604020202020204" pitchFamily="34" charset="0"/>
              <a:cs typeface="Helvetica" panose="020B0604020202020204" pitchFamily="34" charset="0"/>
            </a:endParaRP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Ingestion vs Analytics</a:t>
            </a:r>
          </a:p>
          <a:p>
            <a:pPr lvl="1"/>
            <a:r>
              <a:rPr lang="en-US" dirty="0"/>
              <a:t>Data streams are used for ingestion</a:t>
            </a:r>
          </a:p>
          <a:p>
            <a:pPr lvl="1"/>
            <a:r>
              <a:rPr lang="en-US" dirty="0"/>
              <a:t>... and (event) processing</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105</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This is not a sharp taxonomy</a:t>
            </a:r>
          </a:p>
          <a:p>
            <a:endParaRPr lang="en-US" dirty="0"/>
          </a:p>
          <a:p>
            <a:r>
              <a:rPr lang="en-US" dirty="0"/>
              <a:t>Storage vs Serving</a:t>
            </a:r>
          </a:p>
          <a:p>
            <a:pPr lvl="1"/>
            <a:r>
              <a:rPr lang="en-US" dirty="0"/>
              <a:t>Databases are storage</a:t>
            </a:r>
          </a:p>
          <a:p>
            <a:pPr lvl="1"/>
            <a:r>
              <a:rPr lang="en-US" dirty="0"/>
              <a:t>... with processing capability</a:t>
            </a:r>
          </a:p>
          <a:p>
            <a:pPr lvl="1"/>
            <a:r>
              <a:rPr lang="en-US" dirty="0"/>
              <a:t>... and with serving capability</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106</a:t>
            </a:fld>
            <a:endParaRPr lang="it-IT"/>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idx="13"/>
          </p:nvPr>
        </p:nvSpPr>
        <p:spPr/>
        <p:txBody>
          <a:bodyPr/>
          <a:lstStyle/>
          <a:p>
            <a:endParaRPr lang="en-US"/>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a:t>Storage</a:t>
            </a:r>
            <a:endParaRPr lang="en-US" dirty="0"/>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a:xfrm>
            <a:off x="838200" y="1700499"/>
            <a:ext cx="10515600" cy="4351338"/>
          </a:xfrm>
        </p:spPr>
        <p:txBody>
          <a:bodyPr/>
          <a:lstStyle/>
          <a:p>
            <a:r>
              <a:rPr lang="en-US" b="1" dirty="0"/>
              <a:t>Goal</a:t>
            </a:r>
            <a:r>
              <a:rPr lang="en-US" dirty="0"/>
              <a:t>: persisting data</a:t>
            </a:r>
          </a:p>
          <a:p>
            <a:endParaRPr lang="en-US" dirty="0"/>
          </a:p>
          <a:p>
            <a:r>
              <a:rPr lang="en-US" dirty="0"/>
              <a:t>Which storage do we choose?</a:t>
            </a:r>
          </a:p>
          <a:p>
            <a:pPr lvl="1"/>
            <a:r>
              <a:rPr lang="en-US" b="1" dirty="0"/>
              <a:t>Storage model </a:t>
            </a:r>
            <a:r>
              <a:rPr lang="en-US" dirty="0"/>
              <a:t>(or data model) ~= variety</a:t>
            </a:r>
          </a:p>
          <a:p>
            <a:pPr lvl="2"/>
            <a:r>
              <a:rPr lang="en-US" dirty="0"/>
              <a:t>How data are organized/accessed in a storage system</a:t>
            </a:r>
          </a:p>
          <a:p>
            <a:pPr lvl="3"/>
            <a:r>
              <a:rPr lang="en-US" dirty="0"/>
              <a:t>Structured vs unstructured</a:t>
            </a:r>
          </a:p>
          <a:p>
            <a:pPr lvl="3"/>
            <a:r>
              <a:rPr lang="en-US" dirty="0"/>
              <a:t>Data access model (key-value, column, etc.)</a:t>
            </a:r>
          </a:p>
          <a:p>
            <a:pPr lvl="1"/>
            <a:r>
              <a:rPr lang="en-US" dirty="0"/>
              <a:t>Access </a:t>
            </a:r>
            <a:r>
              <a:rPr lang="en-US" b="1" dirty="0"/>
              <a:t>frequency</a:t>
            </a:r>
          </a:p>
          <a:p>
            <a:pPr lvl="1"/>
            <a:r>
              <a:rPr lang="en-US" b="1" dirty="0"/>
              <a:t>Analyses </a:t>
            </a:r>
            <a:r>
              <a:rPr lang="en-US"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108</a:t>
            </a:fld>
            <a:endParaRPr lang="it-IT"/>
          </a:p>
        </p:txBody>
      </p:sp>
    </p:spTree>
    <p:extLst>
      <p:ext uri="{BB962C8B-B14F-4D97-AF65-F5344CB8AC3E}">
        <p14:creationId xmlns:p14="http://schemas.microsoft.com/office/powerpoint/2010/main" val="7791636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a:t>
            </a:r>
            <a:endParaRPr lang="en-US" dirty="0"/>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109</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dirty="0"/>
              <a:t>Mansouri, </a:t>
            </a:r>
            <a:r>
              <a:rPr lang="en-US" dirty="0" err="1"/>
              <a:t>Yaser</a:t>
            </a:r>
            <a:r>
              <a:rPr lang="en-US" dirty="0"/>
              <a:t>, Adel </a:t>
            </a:r>
            <a:r>
              <a:rPr lang="en-US" dirty="0" err="1"/>
              <a:t>Nadjaran</a:t>
            </a:r>
            <a:r>
              <a:rPr lang="en-US" dirty="0"/>
              <a:t> </a:t>
            </a:r>
            <a:r>
              <a:rPr lang="en-US" dirty="0" err="1"/>
              <a:t>Toosi</a:t>
            </a:r>
            <a:r>
              <a:rPr lang="en-US" dirty="0"/>
              <a:t>, and Rajkumar </a:t>
            </a:r>
            <a:r>
              <a:rPr lang="en-US" dirty="0" err="1"/>
              <a:t>Buyya</a:t>
            </a:r>
            <a:r>
              <a:rPr lang="en-US" dirty="0"/>
              <a:t>. "Data storage management in cloud environments: Taxonomy, survey, and future directions." ACM Computing Surveys (CSUR) 50.6 (2017): 1-51.</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a:xfrm>
            <a:off x="838200" y="365125"/>
            <a:ext cx="10515600" cy="1325563"/>
          </a:xfrm>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a:xfrm>
            <a:off x="838200" y="1700499"/>
            <a:ext cx="10515600" cy="4351338"/>
          </a:xfrm>
        </p:spPr>
        <p:txBody>
          <a:bodyPr/>
          <a:lstStyle/>
          <a:p>
            <a:r>
              <a:rPr lang="en-US" dirty="0"/>
              <a:t>Can we afford to spend resources on tasks that are not mission oriented?</a:t>
            </a:r>
          </a:p>
          <a:p>
            <a:pPr lvl="1"/>
            <a:r>
              <a:rPr lang="en-US"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110</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structured</a:t>
            </a:r>
          </a:p>
          <a:p>
            <a:r>
              <a:rPr lang="en-US" dirty="0"/>
              <a:t>Data abstraction: database</a:t>
            </a:r>
          </a:p>
          <a:p>
            <a:r>
              <a:rPr lang="en-US" dirty="0"/>
              <a:t>Data access model: relational</a:t>
            </a:r>
          </a:p>
          <a:p>
            <a:endParaRPr lang="en-US" dirty="0"/>
          </a:p>
          <a:p>
            <a:r>
              <a:rPr lang="en-US" b="1" dirty="0"/>
              <a:t>Relational</a:t>
            </a:r>
          </a:p>
          <a:p>
            <a:pPr lvl="1"/>
            <a:r>
              <a:rPr lang="en-US" dirty="0"/>
              <a:t>Store data with predefined schemas and relationships between them</a:t>
            </a:r>
          </a:p>
          <a:p>
            <a:pPr lvl="1"/>
            <a:r>
              <a:rPr lang="en-US" dirty="0"/>
              <a:t>Support ACID transactions </a:t>
            </a:r>
          </a:p>
          <a:p>
            <a:pPr lvl="1"/>
            <a:r>
              <a:rPr lang="en-US" dirty="0"/>
              <a:t>Maintain referential integrity</a:t>
            </a:r>
            <a:endParaRPr lang="en-US" b="1"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models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111</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2"/>
              </a:rPr>
              <a:t>https://aws.amazon.com/products/databases/</a:t>
            </a:r>
            <a:r>
              <a:rPr lang="en-US" sz="1200" dirty="0">
                <a:latin typeface="Helvetica" panose="020B0604020202020204" pitchFamily="34" charset="0"/>
                <a:cs typeface="Helvetica" panose="020B0604020202020204" pitchFamily="34" charset="0"/>
              </a:rPr>
              <a:t> </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dirty="0"/>
              <a:t>Data structure: semi/unstructured</a:t>
            </a:r>
          </a:p>
          <a:p>
            <a:r>
              <a:rPr lang="en-US" dirty="0"/>
              <a:t>Data abstraction: database</a:t>
            </a:r>
          </a:p>
          <a:p>
            <a:r>
              <a:rPr lang="en-US" dirty="0"/>
              <a:t>Data access model: *</a:t>
            </a:r>
          </a:p>
          <a:p>
            <a:endParaRPr lang="en-US" b="1" dirty="0"/>
          </a:p>
          <a:p>
            <a:pPr lvl="1"/>
            <a:r>
              <a:rPr lang="en-US" b="1" dirty="0"/>
              <a:t>Key/value: </a:t>
            </a:r>
            <a:r>
              <a:rPr lang="en-US" dirty="0"/>
              <a:t>store and retrieve large volumes of data</a:t>
            </a:r>
            <a:endParaRPr lang="en-US" b="1" dirty="0"/>
          </a:p>
          <a:p>
            <a:pPr lvl="1"/>
            <a:r>
              <a:rPr lang="en-US" b="1" dirty="0"/>
              <a:t>Document : </a:t>
            </a:r>
            <a:r>
              <a:rPr lang="en-US" dirty="0"/>
              <a:t>store semi-structured data as JSON-like documents</a:t>
            </a:r>
            <a:endParaRPr lang="en-US" b="1" dirty="0"/>
          </a:p>
          <a:p>
            <a:pPr lvl="1"/>
            <a:r>
              <a:rPr lang="en-US" b="1" dirty="0"/>
              <a:t>Columnar:</a:t>
            </a:r>
            <a:r>
              <a:rPr lang="en-US" dirty="0"/>
              <a:t> use tables but unlike a relational database, columns can vary from row to row in the same table</a:t>
            </a:r>
            <a:endParaRPr lang="en-US" b="1" dirty="0"/>
          </a:p>
          <a:p>
            <a:pPr lvl="1"/>
            <a:r>
              <a:rPr lang="en-US" b="1" dirty="0"/>
              <a:t>Graph: </a:t>
            </a:r>
            <a:r>
              <a:rPr lang="en-US" dirty="0"/>
              <a:t>navigate and query relationships between highly connected datasets</a:t>
            </a:r>
          </a:p>
          <a:p>
            <a:pPr lvl="1"/>
            <a:r>
              <a:rPr lang="en-US" b="1"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3"/>
          <a:stretch>
            <a:fillRect/>
          </a:stretch>
        </p:blipFill>
        <p:spPr>
          <a:xfrm>
            <a:off x="6172200" y="2147038"/>
            <a:ext cx="5181600" cy="3708512"/>
          </a:xfrm>
        </p:spPr>
      </p:pic>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t>Storage models (Google Cloud)</a:t>
            </a:r>
            <a:endParaRPr lang="en-US" dirty="0"/>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112</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https://cloud.google.com/products/databases</a:t>
            </a:r>
            <a:r>
              <a:rPr lang="en-US" sz="120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models (AWS)</a:t>
            </a:r>
            <a:endParaRPr lang="en-US" dirty="0"/>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a:xfrm>
            <a:off x="838200" y="1700499"/>
            <a:ext cx="10515600" cy="4351338"/>
          </a:xfrm>
        </p:spPr>
        <p:txBody>
          <a:bodyPr/>
          <a:lstStyle/>
          <a:p>
            <a:r>
              <a:rPr lang="en-US" dirty="0"/>
              <a:t>Data structure: unstructured</a:t>
            </a:r>
          </a:p>
          <a:p>
            <a:r>
              <a:rPr lang="en-US" dirty="0"/>
              <a:t>Data abstraction: file (or database)</a:t>
            </a:r>
          </a:p>
          <a:p>
            <a:r>
              <a:rPr lang="en-US" dirty="0"/>
              <a:t>Data access model: key-value</a:t>
            </a:r>
          </a:p>
          <a:p>
            <a:endParaRPr lang="en-US" b="1" dirty="0"/>
          </a:p>
          <a:p>
            <a:r>
              <a:rPr lang="en-US" b="1" dirty="0"/>
              <a:t>File system </a:t>
            </a:r>
            <a:r>
              <a:rPr lang="en-US" dirty="0"/>
              <a:t>(EFS), </a:t>
            </a:r>
            <a:r>
              <a:rPr lang="en-US" b="1" dirty="0"/>
              <a:t>object storage </a:t>
            </a:r>
            <a:r>
              <a:rPr lang="en-US" dirty="0"/>
              <a:t>(S3) (or </a:t>
            </a:r>
            <a:r>
              <a:rPr lang="en-US" b="1" dirty="0"/>
              <a:t>DB K-V</a:t>
            </a:r>
            <a:r>
              <a:rPr lang="en-US" dirty="0"/>
              <a:t>;</a:t>
            </a:r>
            <a:r>
              <a:rPr lang="en-US" b="1" dirty="0"/>
              <a:t> </a:t>
            </a:r>
            <a:r>
              <a:rPr lang="en-US" dirty="0"/>
              <a:t>e.g., DynamoDB)</a:t>
            </a:r>
          </a:p>
          <a:p>
            <a:pPr lvl="1"/>
            <a:r>
              <a:rPr lang="en-US" dirty="0"/>
              <a:t>Handle unstructured data</a:t>
            </a:r>
          </a:p>
          <a:p>
            <a:pPr lvl="1"/>
            <a:r>
              <a:rPr lang="en-US" dirty="0"/>
              <a:t>... organized as files (or blob)</a:t>
            </a:r>
          </a:p>
          <a:p>
            <a:pPr lvl="1"/>
            <a:r>
              <a:rPr lang="en-US" dirty="0"/>
              <a:t>... accessed using a key-value</a:t>
            </a:r>
          </a:p>
          <a:p>
            <a:r>
              <a:rPr lang="en-US" dirty="0"/>
              <a:t>Differ in the supported features</a:t>
            </a:r>
          </a:p>
          <a:p>
            <a:pPr lvl="1"/>
            <a:r>
              <a:rPr lang="en-US" dirty="0"/>
              <a:t>E.g., maximum item size (DynamoDB: 400KB, S3: 5TB)</a:t>
            </a:r>
          </a:p>
          <a:p>
            <a:pPr lvl="1"/>
            <a:r>
              <a:rPr lang="en-US"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113</a:t>
            </a:fld>
            <a:endParaRPr lang="it-IT"/>
          </a:p>
        </p:txBody>
      </p:sp>
    </p:spTree>
    <p:extLst>
      <p:ext uri="{BB962C8B-B14F-4D97-AF65-F5344CB8AC3E}">
        <p14:creationId xmlns:p14="http://schemas.microsoft.com/office/powerpoint/2010/main" val="5208958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S3</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Simple Storage Service (S3)</a:t>
            </a:r>
          </a:p>
          <a:p>
            <a:pPr lvl="1"/>
            <a:r>
              <a:rPr lang="en-US" dirty="0">
                <a:effectLst/>
              </a:rPr>
              <a:t>Amazon S3 stores data as </a:t>
            </a:r>
            <a:r>
              <a:rPr lang="en-US" b="1" dirty="0">
                <a:solidFill>
                  <a:srgbClr val="FF631E"/>
                </a:solidFill>
                <a:effectLst/>
              </a:rPr>
              <a:t>objects</a:t>
            </a:r>
            <a:r>
              <a:rPr lang="en-US" dirty="0">
                <a:solidFill>
                  <a:srgbClr val="FF631E"/>
                </a:solidFill>
                <a:effectLst/>
              </a:rPr>
              <a:t> </a:t>
            </a:r>
            <a:r>
              <a:rPr lang="en-US" dirty="0">
                <a:effectLst/>
              </a:rPr>
              <a:t>within </a:t>
            </a:r>
            <a:r>
              <a:rPr lang="en-US" b="1" dirty="0">
                <a:solidFill>
                  <a:srgbClr val="FF631E"/>
                </a:solidFill>
                <a:effectLst/>
              </a:rPr>
              <a:t>buckets</a:t>
            </a:r>
            <a:r>
              <a:rPr lang="en-US" dirty="0">
                <a:effectLst/>
              </a:rPr>
              <a:t>.</a:t>
            </a:r>
            <a:endParaRPr lang="en-US" dirty="0"/>
          </a:p>
          <a:p>
            <a:pPr lvl="1"/>
            <a:r>
              <a:rPr lang="en-US" dirty="0">
                <a:effectLst/>
              </a:rPr>
              <a:t>An </a:t>
            </a:r>
            <a:r>
              <a:rPr lang="en-US" b="1" dirty="0">
                <a:solidFill>
                  <a:srgbClr val="FF631E"/>
                </a:solidFill>
                <a:effectLst/>
              </a:rPr>
              <a:t>object</a:t>
            </a:r>
            <a:r>
              <a:rPr lang="en-US" dirty="0">
                <a:solidFill>
                  <a:srgbClr val="FF631E"/>
                </a:solidFill>
                <a:effectLst/>
              </a:rPr>
              <a:t> </a:t>
            </a:r>
            <a:r>
              <a:rPr lang="en-US" dirty="0">
                <a:effectLst/>
              </a:rPr>
              <a:t>is composed of a file and any metadata that describes that file</a:t>
            </a:r>
          </a:p>
          <a:p>
            <a:pPr lvl="2"/>
            <a:r>
              <a:rPr lang="en-US" dirty="0">
                <a:effectLst/>
              </a:rPr>
              <a:t>Once objects have been stored in an Amazon S3 bucket, they are given an </a:t>
            </a:r>
            <a:r>
              <a:rPr lang="en-US" b="1" dirty="0">
                <a:solidFill>
                  <a:srgbClr val="ED6A51"/>
                </a:solidFill>
                <a:effectLst/>
              </a:rPr>
              <a:t>object key</a:t>
            </a:r>
            <a:r>
              <a:rPr lang="en-US" dirty="0">
                <a:effectLst/>
              </a:rPr>
              <a:t>. Use this, along with the bucket name, to access the object.</a:t>
            </a:r>
            <a:endParaRPr lang="en-US" dirty="0"/>
          </a:p>
          <a:p>
            <a:pPr lvl="1"/>
            <a:r>
              <a:rPr lang="en-US" b="1" dirty="0">
                <a:solidFill>
                  <a:srgbClr val="F57926"/>
                </a:solidFill>
                <a:effectLst/>
              </a:rPr>
              <a:t>Buckets</a:t>
            </a:r>
            <a:r>
              <a:rPr lang="en-US" dirty="0">
                <a:effectLst/>
              </a:rPr>
              <a:t> are logical containers for objects</a:t>
            </a:r>
          </a:p>
          <a:p>
            <a:pPr lvl="2"/>
            <a:r>
              <a:rPr lang="en-US" dirty="0">
                <a:effectLst/>
              </a:rPr>
              <a:t>You can have one or more buckets in your account </a:t>
            </a:r>
          </a:p>
          <a:p>
            <a:pPr lvl="2"/>
            <a:r>
              <a:rPr lang="en-US" dirty="0">
                <a:effectLst/>
              </a:rPr>
              <a:t>Control access for each bucket individually</a:t>
            </a:r>
          </a:p>
          <a:p>
            <a:pPr lvl="2"/>
            <a:r>
              <a:rPr lang="en-US" dirty="0">
                <a:effectLst/>
              </a:rPr>
              <a:t>Choose the geographical region where Amazon S3 will store the bucket and its contents</a:t>
            </a:r>
          </a:p>
          <a:p>
            <a:r>
              <a:rPr lang="en-US" dirty="0"/>
              <a:t>Benefits</a:t>
            </a:r>
          </a:p>
          <a:p>
            <a:pPr lvl="1"/>
            <a:r>
              <a:rPr lang="en-US" dirty="0"/>
              <a:t>Centralized data architecture (create a single—trustworthy—dataset)</a:t>
            </a:r>
          </a:p>
          <a:p>
            <a:pPr lvl="2"/>
            <a:r>
              <a:rPr lang="en-US" dirty="0"/>
              <a:t>Build a multi-tenant environment, where many users can bring their own data </a:t>
            </a:r>
          </a:p>
          <a:p>
            <a:pPr lvl="2"/>
            <a:r>
              <a:rPr lang="en-US" dirty="0"/>
              <a:t>Improve both cost and data governance over traditional solutions</a:t>
            </a:r>
          </a:p>
          <a:p>
            <a:pPr lvl="2"/>
            <a:r>
              <a:rPr lang="en-US" dirty="0"/>
              <a:t>Although this may require an additional step to load your data into S3</a:t>
            </a:r>
          </a:p>
          <a:p>
            <a:pPr lvl="1"/>
            <a:r>
              <a:rPr lang="en-US" dirty="0"/>
              <a:t>Decoupling of storage from compute and data processing. </a:t>
            </a:r>
          </a:p>
          <a:p>
            <a:pPr lvl="2"/>
            <a:r>
              <a:rPr lang="en-US" dirty="0"/>
              <a:t>You can cost-effectively store all data types in their native formats</a:t>
            </a:r>
          </a:p>
          <a:p>
            <a:pPr lvl="2"/>
            <a:r>
              <a:rPr lang="en-US" dirty="0"/>
              <a:t>Then, launch as many virtual servers needed or analytics tools needed to process your data</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it-IT" dirty="0"/>
              <a:t>AWS Redshift</a:t>
            </a:r>
            <a:endParaRPr lang="en-US" dirty="0"/>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dirty="0">
                <a:effectLst/>
              </a:rPr>
              <a:t>Datawarehouse on AWS…</a:t>
            </a:r>
          </a:p>
          <a:p>
            <a:r>
              <a:rPr lang="en-US" dirty="0"/>
              <a:t>But what if we want to query data from the data lake as well? AWS Redshift Spectrum</a:t>
            </a:r>
          </a:p>
          <a:p>
            <a:endParaRPr lang="en-US" dirty="0">
              <a:effectLst/>
            </a:endParaRPr>
          </a:p>
          <a:p>
            <a:r>
              <a:rPr lang="en-US" dirty="0"/>
              <a:t>HADOOP is a framework to both store and process data</a:t>
            </a:r>
          </a:p>
          <a:p>
            <a:r>
              <a:rPr lang="en-US"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115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39202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it-IT" dirty="0"/>
              <a:t>Storage: access frequency (AWS)</a:t>
            </a:r>
            <a:endParaRPr lang="en-US" dirty="0"/>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116</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2"/>
              </a:rPr>
              <a:t>https://aws.amazon.com/s3/storage-classes/</a:t>
            </a:r>
            <a:endParaRPr lang="en-US" sz="1200" dirty="0">
              <a:latin typeface="Helvetica" panose="020B0604020202020204" pitchFamily="34" charset="0"/>
              <a:cs typeface="Helvetica" panose="020B0604020202020204" pitchFamily="34" charset="0"/>
            </a:endParaRP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dirty="0"/>
              <a:t>Object storage (AWS S3) </a:t>
            </a:r>
            <a:r>
              <a:rPr lang="en-US" b="1" dirty="0"/>
              <a:t>classes</a:t>
            </a:r>
          </a:p>
          <a:p>
            <a:pPr lvl="1"/>
            <a:r>
              <a:rPr lang="en-US" b="1" dirty="0"/>
              <a:t>Standard</a:t>
            </a:r>
            <a:r>
              <a:rPr lang="en-US" dirty="0"/>
              <a:t>: general purpose</a:t>
            </a:r>
          </a:p>
          <a:p>
            <a:pPr lvl="1"/>
            <a:r>
              <a:rPr lang="en-US" b="1" dirty="0"/>
              <a:t>Infrequent</a:t>
            </a:r>
            <a:r>
              <a:rPr lang="en-US" dirty="0"/>
              <a:t> (rapid) </a:t>
            </a:r>
            <a:r>
              <a:rPr lang="en-US" b="1" dirty="0"/>
              <a:t>access</a:t>
            </a:r>
          </a:p>
          <a:p>
            <a:pPr lvl="1"/>
            <a:r>
              <a:rPr lang="en-US" b="1" dirty="0"/>
              <a:t>One Zone-IA</a:t>
            </a:r>
            <a:r>
              <a:rPr lang="en-US" dirty="0"/>
              <a:t>: lower-cost option for infrequently accessed data that do not require high availability and resilience</a:t>
            </a:r>
          </a:p>
          <a:p>
            <a:pPr lvl="1"/>
            <a:r>
              <a:rPr lang="en-US" b="1" dirty="0"/>
              <a:t>Glacier</a:t>
            </a:r>
            <a:r>
              <a:rPr lang="en-US" dirty="0"/>
              <a:t>: low-cost storage class for data archiving, three retrieval options that range from a few minutes to hours</a:t>
            </a:r>
          </a:p>
          <a:p>
            <a:pPr lvl="1"/>
            <a:r>
              <a:rPr lang="en-US" b="1" dirty="0"/>
              <a:t>Deep Glacier</a:t>
            </a:r>
            <a:r>
              <a:rPr lang="en-US" dirty="0"/>
              <a:t>: long-term retention for data accessed once or twice in a year. E.g., retain data sets for 10 years or longer</a:t>
            </a:r>
          </a:p>
          <a:p>
            <a:pPr lvl="1"/>
            <a:r>
              <a:rPr lang="en-US" b="1" dirty="0"/>
              <a:t>Intelligent-Tiering</a:t>
            </a:r>
            <a:r>
              <a:rPr lang="en-US"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3"/>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00188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a:xfrm>
            <a:off x="838200" y="365125"/>
            <a:ext cx="10515600" cy="1325563"/>
          </a:xfrm>
        </p:spPr>
        <p:txBody>
          <a:bodyPr/>
          <a:lstStyle/>
          <a:p>
            <a:r>
              <a:rPr lang="it-IT" dirty="0"/>
              <a:t>Storage: access frequency (AWS)</a:t>
            </a:r>
            <a:endParaRPr lang="en-US" dirty="0"/>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a:xfrm>
            <a:off x="838200" y="1825625"/>
            <a:ext cx="5181600" cy="4351338"/>
          </a:xfrm>
        </p:spPr>
        <p:txBody>
          <a:bodyPr/>
          <a:lstStyle/>
          <a:p>
            <a:pPr lvl="0"/>
            <a:r>
              <a:rPr lang="en-US" altLang="en-US" b="1" dirty="0"/>
              <a:t>Lifecycle</a:t>
            </a:r>
            <a:r>
              <a:rPr lang="en-US" altLang="en-US" dirty="0"/>
              <a:t> configuration</a:t>
            </a:r>
          </a:p>
          <a:p>
            <a:pPr lvl="1"/>
            <a:r>
              <a:rPr lang="en-US" altLang="en-US" dirty="0"/>
              <a:t>A set of rules that define actions that Amazon S3 applies to a group of objects</a:t>
            </a:r>
          </a:p>
          <a:p>
            <a:pPr lvl="0"/>
            <a:r>
              <a:rPr lang="en-US" altLang="en-US" dirty="0"/>
              <a:t>Two types of actions: </a:t>
            </a:r>
          </a:p>
          <a:p>
            <a:pPr lvl="1"/>
            <a:r>
              <a:rPr lang="en-US" altLang="en-US" b="1" dirty="0"/>
              <a:t>Transition: </a:t>
            </a:r>
            <a:r>
              <a:rPr lang="en-US" altLang="en-US" dirty="0"/>
              <a:t>when objects transition to another storage class. E.g., archive objects to the S3 Glacier storage class one year after creating them</a:t>
            </a:r>
          </a:p>
          <a:p>
            <a:pPr lvl="1"/>
            <a:r>
              <a:rPr lang="en-US" altLang="en-US" b="1" dirty="0"/>
              <a:t>Expiration</a:t>
            </a:r>
            <a:r>
              <a:rPr lang="en-US" altLang="en-US" dirty="0"/>
              <a:t>: when objects expire. Amazon S3 deletes expired objects on your behalf</a:t>
            </a:r>
          </a:p>
          <a:p>
            <a:endParaRPr lang="en-US"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117</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it-IT" dirty="0" err="1">
                <a:latin typeface="Helvetica" panose="020B0604020202020204" pitchFamily="34" charset="0"/>
                <a:cs typeface="Helvetica" panose="020B0604020202020204" pitchFamily="34" charset="0"/>
              </a:rPr>
              <a:t>Transition</a:t>
            </a:r>
            <a:endParaRPr lang="en-US" dirty="0">
              <a:latin typeface="Helvetica" panose="020B0604020202020204" pitchFamily="34" charset="0"/>
              <a:cs typeface="Helvetica" panose="020B0604020202020204" pitchFamily="34" charset="0"/>
            </a:endParaRP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it-IT" dirty="0"/>
              <a:t>Storage: access frequency (Google Cloud)</a:t>
            </a:r>
            <a:endParaRPr lang="en-US" dirty="0"/>
          </a:p>
        </p:txBody>
      </p:sp>
      <p:pic>
        <p:nvPicPr>
          <p:cNvPr id="3" name="Content Placeholder 2" descr="Table&#10;&#10;Description automatically generated">
            <a:extLst>
              <a:ext uri="{FF2B5EF4-FFF2-40B4-BE49-F238E27FC236}">
                <a16:creationId xmlns:a16="http://schemas.microsoft.com/office/drawing/2014/main" id="{80EC7047-3446-4465-848F-D2F696704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2676" y="4386799"/>
            <a:ext cx="4220999" cy="1528513"/>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118</a:t>
            </a:fld>
            <a:endParaRPr lang="it-IT"/>
          </a:p>
        </p:txBody>
      </p:sp>
      <p:sp>
        <p:nvSpPr>
          <p:cNvPr id="14" name="Content Placeholder 13">
            <a:extLst>
              <a:ext uri="{FF2B5EF4-FFF2-40B4-BE49-F238E27FC236}">
                <a16:creationId xmlns:a16="http://schemas.microsoft.com/office/drawing/2014/main" id="{00A77ECB-A69F-46AB-BB9A-3CC5060C3BB4}"/>
              </a:ext>
            </a:extLst>
          </p:cNvPr>
          <p:cNvSpPr>
            <a:spLocks noGrp="1"/>
          </p:cNvSpPr>
          <p:nvPr>
            <p:ph idx="4294967295"/>
          </p:nvPr>
        </p:nvSpPr>
        <p:spPr>
          <a:xfrm>
            <a:off x="838200" y="6051837"/>
            <a:ext cx="10515600" cy="304513"/>
          </a:xfrm>
        </p:spPr>
        <p:txBody>
          <a:bodyPr/>
          <a:lstStyle/>
          <a:p>
            <a:r>
              <a:rPr lang="en-US" sz="1200" dirty="0">
                <a:latin typeface="Helvetica" panose="020B0604020202020204" pitchFamily="34" charset="0"/>
                <a:cs typeface="Helvetica" panose="020B0604020202020204" pitchFamily="34" charset="0"/>
                <a:hlinkClick r:id="rId3"/>
              </a:rPr>
              <a:t>https://cloud.google.com/blog/products/storage-data-transfer/archive-storage-class-for-coldest-data-now-available</a:t>
            </a:r>
            <a:endParaRPr lang="en-US" sz="1200" dirty="0">
              <a:latin typeface="Helvetica" panose="020B0604020202020204" pitchFamily="34" charset="0"/>
              <a:cs typeface="Helvetica" panose="020B0604020202020204" pitchFamily="34" charset="0"/>
            </a:endParaRPr>
          </a:p>
        </p:txBody>
      </p:sp>
      <p:pic>
        <p:nvPicPr>
          <p:cNvPr id="11" name="Picture 10" descr="Graphical user interface&#10;&#10;Description automatically generated with medium confidence">
            <a:extLst>
              <a:ext uri="{FF2B5EF4-FFF2-40B4-BE49-F238E27FC236}">
                <a16:creationId xmlns:a16="http://schemas.microsoft.com/office/drawing/2014/main" id="{C7AC82B1-6563-4DCE-8371-50154EF8D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 y="1587480"/>
            <a:ext cx="7259216" cy="3567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Having a consistent principles on how to organize your data is important</a:t>
            </a:r>
          </a:p>
          <a:p>
            <a:pPr lvl="1"/>
            <a:r>
              <a:rPr lang="en-US" dirty="0"/>
              <a:t>To build standardized pipelines with the same design with regard to where read/write data</a:t>
            </a:r>
          </a:p>
          <a:p>
            <a:pPr lvl="1"/>
            <a:r>
              <a:rPr lang="en-US" dirty="0"/>
              <a:t>Standardization makes it easier to manage your pipelines at scale</a:t>
            </a:r>
          </a:p>
          <a:p>
            <a:pPr lvl="1"/>
            <a:r>
              <a:rPr lang="en-US" dirty="0"/>
              <a:t>Helps data users search for data in the storage and understand exactly to find what they need</a:t>
            </a:r>
          </a:p>
          <a:p>
            <a:pPr lvl="1"/>
            <a:r>
              <a:rPr lang="en-US" dirty="0"/>
              <a:t>Decoupling storage from processing</a:t>
            </a:r>
          </a:p>
          <a:p>
            <a:endParaRPr lang="en-US" dirty="0"/>
          </a:p>
          <a:p>
            <a:pPr lvl="1"/>
            <a:endParaRPr lang="en-US"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119</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a:t>Teaching material</a:t>
            </a:r>
          </a:p>
        </p:txBody>
      </p:sp>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114" y="2330268"/>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4"/>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5"/>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6"/>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4028" y="3768604"/>
            <a:ext cx="1322872" cy="173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Landing area (LA)</a:t>
            </a:r>
          </a:p>
          <a:p>
            <a:pPr lvl="1"/>
            <a:r>
              <a:rPr lang="en-US" dirty="0"/>
              <a:t>Save </a:t>
            </a:r>
            <a:r>
              <a:rPr lang="en-US" dirty="0">
                <a:solidFill>
                  <a:srgbClr val="FF5050"/>
                </a:solidFill>
              </a:rPr>
              <a:t>raw data </a:t>
            </a:r>
            <a:r>
              <a:rPr lang="en-US" dirty="0"/>
              <a:t>from ingestion</a:t>
            </a:r>
          </a:p>
          <a:p>
            <a:pPr lvl="1"/>
            <a:r>
              <a:rPr lang="en-US" dirty="0"/>
              <a:t>Transient, data is not stored for long term</a:t>
            </a:r>
          </a:p>
          <a:p>
            <a:r>
              <a:rPr lang="en-US" dirty="0"/>
              <a:t>Staging area (SA)</a:t>
            </a:r>
          </a:p>
          <a:p>
            <a:pPr lvl="1"/>
            <a:r>
              <a:rPr lang="en-US" dirty="0"/>
              <a:t>Raw data goes through a set of common transformations: ensuring </a:t>
            </a:r>
            <a:r>
              <a:rPr lang="en-US" dirty="0">
                <a:solidFill>
                  <a:srgbClr val="FF5050"/>
                </a:solidFill>
              </a:rPr>
              <a:t>basic quality </a:t>
            </a:r>
            <a:r>
              <a:rPr lang="en-US" dirty="0"/>
              <a:t>and making sure it </a:t>
            </a:r>
            <a:r>
              <a:rPr lang="en-US" dirty="0">
                <a:solidFill>
                  <a:srgbClr val="FF5050"/>
                </a:solidFill>
              </a:rPr>
              <a:t>conforms to existing schemas</a:t>
            </a:r>
            <a:r>
              <a:rPr lang="en-US" dirty="0"/>
              <a:t> for this data source and then data is saved into SA</a:t>
            </a:r>
          </a:p>
          <a:p>
            <a:r>
              <a:rPr lang="en-US" dirty="0"/>
              <a:t>Archive area (A)</a:t>
            </a:r>
          </a:p>
          <a:p>
            <a:pPr lvl="1"/>
            <a:r>
              <a:rPr lang="en-US" dirty="0"/>
              <a:t>After saving into SA, raw data from LA should be </a:t>
            </a:r>
            <a:r>
              <a:rPr lang="en-US" dirty="0">
                <a:solidFill>
                  <a:srgbClr val="FF5050"/>
                </a:solidFill>
              </a:rPr>
              <a:t>copied into the archive </a:t>
            </a:r>
            <a:r>
              <a:rPr lang="en-US" dirty="0"/>
              <a:t>to reprocess any given batch of data by simply copying it from AA into LA</a:t>
            </a:r>
          </a:p>
          <a:p>
            <a:pPr lvl="1"/>
            <a:r>
              <a:rPr lang="en-US" dirty="0"/>
              <a:t>Useful for debugging and testing</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120</a:t>
            </a:fld>
            <a:endParaRPr lang="it-IT"/>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idx="13"/>
          </p:nvPr>
        </p:nvSpPr>
        <p:spPr/>
        <p:txBody>
          <a:bodyPr/>
          <a:lstStyle/>
          <a:p>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dirty="0"/>
              <a:t>Production area (PA)</a:t>
            </a:r>
          </a:p>
          <a:p>
            <a:pPr lvl="1"/>
            <a:r>
              <a:rPr lang="en-US" dirty="0"/>
              <a:t>Apply the business logic to data from SA</a:t>
            </a:r>
          </a:p>
          <a:p>
            <a:r>
              <a:rPr lang="en-US" dirty="0"/>
              <a:t>Pass-through job</a:t>
            </a:r>
          </a:p>
          <a:p>
            <a:pPr lvl="1"/>
            <a:r>
              <a:rPr lang="en-US" dirty="0"/>
              <a:t>Copy data from SA to PA and then into DWH without applying any business logic</a:t>
            </a:r>
          </a:p>
          <a:p>
            <a:pPr lvl="1"/>
            <a:r>
              <a:rPr lang="en-US" dirty="0"/>
              <a:t>Optional, but having a data set in the data warehouse and PA that is an exact replica can be helpful when debugging any issues with the business logic</a:t>
            </a:r>
          </a:p>
          <a:p>
            <a:r>
              <a:rPr lang="en-US" dirty="0"/>
              <a:t>Cloud data warehouse (DWH)</a:t>
            </a:r>
          </a:p>
          <a:p>
            <a:r>
              <a:rPr lang="en-US" dirty="0"/>
              <a:t>Failed area (FA)</a:t>
            </a:r>
          </a:p>
          <a:p>
            <a:pPr lvl="1"/>
            <a:r>
              <a:rPr lang="en-US" dirty="0"/>
              <a:t>You need to be able to deal with all kinds of errors and failures</a:t>
            </a:r>
          </a:p>
          <a:p>
            <a:pPr lvl="1"/>
            <a:r>
              <a:rPr lang="en-US"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121</a:t>
            </a:fld>
            <a:endParaRPr lang="it-IT"/>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Staging</a:t>
            </a:r>
            <a:endParaRPr lang="en-US" dirty="0">
              <a:latin typeface="Helvetica" panose="020B0604020202020204" pitchFamily="34" charset="0"/>
              <a:cs typeface="Helvetica" panose="020B0604020202020204" pitchFamily="34" charset="0"/>
            </a:endParaRP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1</a:t>
            </a:r>
            <a:endParaRPr lang="en-US" dirty="0">
              <a:latin typeface="Helvetica" panose="020B0604020202020204" pitchFamily="34" charset="0"/>
              <a:cs typeface="Helvetica" panose="020B0604020202020204" pitchFamily="34" charset="0"/>
            </a:endParaRP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Data</a:t>
            </a:r>
            <a:br>
              <a:rPr lang="it-IT" dirty="0">
                <a:latin typeface="Helvetica" panose="020B0604020202020204" pitchFamily="34" charset="0"/>
                <a:cs typeface="Helvetica" panose="020B0604020202020204" pitchFamily="34" charset="0"/>
              </a:rPr>
            </a:br>
            <a:r>
              <a:rPr lang="it-IT" dirty="0">
                <a:latin typeface="Helvetica" panose="020B0604020202020204" pitchFamily="34" charset="0"/>
                <a:cs typeface="Helvetica" panose="020B0604020202020204" pitchFamily="34" charset="0"/>
              </a:rPr>
              <a:t>Product n</a:t>
            </a:r>
            <a:endParaRPr lang="en-US" dirty="0">
              <a:latin typeface="Helvetica" panose="020B0604020202020204" pitchFamily="34" charset="0"/>
              <a:cs typeface="Helvetica" panose="020B0604020202020204" pitchFamily="34" charset="0"/>
            </a:endParaRP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a:t>DWH</a:t>
            </a:r>
            <a:endParaRPr lang="en-US" dirty="0"/>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122</a:t>
            </a:fld>
            <a:endParaRPr lang="it-IT"/>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09530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1142250856"/>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it-IT" dirty="0">
                          <a:latin typeface="Helvetica" panose="020B0604020202020204" pitchFamily="34" charset="0"/>
                          <a:cs typeface="Helvetica" panose="020B0604020202020204" pitchFamily="34" charset="0"/>
                        </a:rPr>
                        <a:t>Area</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Permissions</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tc>
                  <a:txBody>
                    <a:bodyPr/>
                    <a:lstStyle/>
                    <a:p>
                      <a:r>
                        <a:rPr lang="it-IT" dirty="0" err="1">
                          <a:latin typeface="Helvetica" panose="020B0604020202020204" pitchFamily="34" charset="0"/>
                          <a:cs typeface="Helvetica" panose="020B0604020202020204" pitchFamily="34" charset="0"/>
                        </a:rPr>
                        <a:t>Tier</a:t>
                      </a:r>
                      <a:endParaRPr lang="en-US" dirty="0">
                        <a:latin typeface="Helvetica" panose="020B0604020202020204" pitchFamily="34" charset="0"/>
                        <a:cs typeface="Helvetica" panose="020B0604020202020204" pitchFamily="34" charset="0"/>
                      </a:endParaRP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it-IT" dirty="0">
                          <a:latin typeface="Helvetica" panose="020B0604020202020204" pitchFamily="34" charset="0"/>
                          <a:cs typeface="Helvetica" panose="020B0604020202020204" pitchFamily="34" charset="0"/>
                        </a:rPr>
                        <a:t>Landing</a:t>
                      </a:r>
                      <a:endParaRPr lang="en-US"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Ingestion applications can write</a:t>
                      </a:r>
                    </a:p>
                    <a:p>
                      <a:r>
                        <a:rPr lang="en-US" dirty="0">
                          <a:latin typeface="Helvetica" panose="020B0604020202020204" pitchFamily="34" charset="0"/>
                          <a:cs typeface="Helvetica" panose="020B0604020202020204" pitchFamily="34" charset="0"/>
                        </a:rPr>
                        <a:t>Scheduled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it-IT" dirty="0" err="1">
                          <a:latin typeface="Helvetica" panose="020B0604020202020204" pitchFamily="34" charset="0"/>
                          <a:cs typeface="Helvetica" panose="020B0604020202020204" pitchFamily="34" charset="0"/>
                        </a:rPr>
                        <a:t>Staging</a:t>
                      </a:r>
                      <a:endParaRPr lang="it-IT"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p>
                    <a:p>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it-IT" dirty="0">
                          <a:latin typeface="Helvetica" panose="020B0604020202020204" pitchFamily="34" charset="0"/>
                          <a:cs typeface="Helvetica" panose="020B0604020202020204" pitchFamily="34" charset="0"/>
                        </a:rPr>
                        <a:t>Production</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read/write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it-IT" dirty="0">
                          <a:latin typeface="Helvetica" panose="020B0604020202020204" pitchFamily="34" charset="0"/>
                          <a:cs typeface="Helvetica" panose="020B0604020202020204" pitchFamily="34" charset="0"/>
                        </a:rPr>
                        <a:t>Archive</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it-IT" dirty="0" err="1">
                          <a:latin typeface="Helvetica" panose="020B0604020202020204" pitchFamily="34" charset="0"/>
                          <a:cs typeface="Helvetica" panose="020B0604020202020204" pitchFamily="34" charset="0"/>
                        </a:rPr>
                        <a:t>Failed</a:t>
                      </a:r>
                      <a:endParaRPr lang="en-US"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Scheduled pipelines can write</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Dedicated data reprocessing pipelines can read</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123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it-IT" dirty="0" err="1"/>
              <a:t>Organizing</a:t>
            </a:r>
            <a:r>
              <a:rPr lang="it-IT" dirty="0"/>
              <a:t> the data </a:t>
            </a:r>
            <a:r>
              <a:rPr lang="it-IT" dirty="0" err="1"/>
              <a:t>lake</a:t>
            </a:r>
            <a:endParaRPr lang="en-US" dirty="0"/>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dirty="0"/>
              <a:t>Use folders to organize data inside areas into a logical structure</a:t>
            </a:r>
          </a:p>
          <a:p>
            <a:pPr lvl="1"/>
            <a:r>
              <a:rPr lang="en-US" dirty="0">
                <a:solidFill>
                  <a:srgbClr val="FF5050"/>
                </a:solidFill>
              </a:rPr>
              <a:t>Namespace</a:t>
            </a:r>
          </a:p>
          <a:p>
            <a:pPr lvl="2"/>
            <a:r>
              <a:rPr lang="en-US" dirty="0"/>
              <a:t>Logically group multiple pipelines together.</a:t>
            </a:r>
          </a:p>
          <a:p>
            <a:pPr lvl="1"/>
            <a:r>
              <a:rPr lang="en-US" dirty="0">
                <a:solidFill>
                  <a:srgbClr val="00B050"/>
                </a:solidFill>
              </a:rPr>
              <a:t>Pipeline name</a:t>
            </a:r>
          </a:p>
          <a:p>
            <a:pPr lvl="2"/>
            <a:r>
              <a:rPr lang="en-US" dirty="0"/>
              <a:t>Each data pipeline should have a name that reflects its purpose. For example</a:t>
            </a:r>
          </a:p>
          <a:p>
            <a:pPr lvl="3"/>
            <a:r>
              <a:rPr lang="en-US" dirty="0"/>
              <a:t>A pipeline that takes data from the LA, applies common processing steps, and saves data into SA</a:t>
            </a:r>
          </a:p>
          <a:p>
            <a:pPr lvl="3"/>
            <a:r>
              <a:rPr lang="en-US" dirty="0"/>
              <a:t>You will also have one for archiving data into AA</a:t>
            </a:r>
          </a:p>
          <a:p>
            <a:pPr lvl="1"/>
            <a:r>
              <a:rPr lang="en-US" dirty="0">
                <a:solidFill>
                  <a:srgbClr val="0070C0"/>
                </a:solidFill>
              </a:rPr>
              <a:t>Data source name</a:t>
            </a:r>
          </a:p>
          <a:p>
            <a:pPr lvl="2"/>
            <a:r>
              <a:rPr lang="en-US" dirty="0"/>
              <a:t>Ingestion layer will assign a name to each data source you bring into the platform </a:t>
            </a:r>
          </a:p>
          <a:p>
            <a:pPr lvl="1"/>
            <a:r>
              <a:rPr lang="en-US" dirty="0" err="1">
                <a:solidFill>
                  <a:srgbClr val="7030A0"/>
                </a:solidFill>
              </a:rPr>
              <a:t>BatchId</a:t>
            </a:r>
            <a:endParaRPr lang="en-US" dirty="0">
              <a:solidFill>
                <a:srgbClr val="7030A0"/>
              </a:solidFill>
            </a:endParaRPr>
          </a:p>
          <a:p>
            <a:pPr lvl="2"/>
            <a:r>
              <a:rPr lang="en-US" dirty="0"/>
              <a:t>Unique identifier for any batch of data that is saved into LA</a:t>
            </a:r>
          </a:p>
          <a:p>
            <a:pPr lvl="2"/>
            <a:r>
              <a:rPr lang="en-US" dirty="0"/>
              <a:t>E.g., Since only ingestion can write to LA, it is its responsibility to generate this identifier</a:t>
            </a:r>
          </a:p>
          <a:p>
            <a:pPr lvl="2"/>
            <a:r>
              <a:rPr lang="en-US" dirty="0"/>
              <a:t>A common choice for this type of an identifier is a Universally Unique Identifier (UUID)</a:t>
            </a:r>
          </a:p>
          <a:p>
            <a:r>
              <a:rPr lang="en-US" dirty="0"/>
              <a:t>Different areas will have slightly different folder structures</a:t>
            </a:r>
          </a:p>
          <a:p>
            <a:pPr lvl="1"/>
            <a:r>
              <a:rPr lang="en-US" dirty="0"/>
              <a:t>/landing/</a:t>
            </a:r>
            <a:r>
              <a:rPr lang="en-US" dirty="0">
                <a:solidFill>
                  <a:srgbClr val="FF5050"/>
                </a:solidFill>
              </a:rPr>
              <a:t>ETL</a:t>
            </a:r>
            <a:r>
              <a:rPr lang="en-US" dirty="0"/>
              <a:t>/</a:t>
            </a:r>
            <a:r>
              <a:rPr lang="en-US" dirty="0" err="1">
                <a:solidFill>
                  <a:srgbClr val="00B050"/>
                </a:solidFill>
              </a:rPr>
              <a:t>sales_oracle_ingest</a:t>
            </a:r>
            <a:r>
              <a:rPr lang="en-US" dirty="0"/>
              <a:t>/</a:t>
            </a:r>
            <a:r>
              <a:rPr lang="en-US" dirty="0">
                <a:solidFill>
                  <a:srgbClr val="0070C0"/>
                </a:solidFill>
              </a:rPr>
              <a:t>customers</a:t>
            </a:r>
            <a:r>
              <a:rPr lang="en-US" dirty="0"/>
              <a:t>/</a:t>
            </a:r>
            <a:r>
              <a:rPr lang="en-US"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124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125</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High latency</a:t>
            </a:r>
          </a:p>
          <a:p>
            <a:pPr lvl="1"/>
            <a:r>
              <a:rPr lang="en-US" dirty="0"/>
              <a:t>Exact results</a:t>
            </a:r>
          </a:p>
          <a:p>
            <a:pPr lvl="1"/>
            <a:r>
              <a:rPr lang="en-US" dirty="0"/>
              <a:t>Process massive data at once</a:t>
            </a:r>
          </a:p>
          <a:p>
            <a:pPr lvl="2"/>
            <a:r>
              <a:rPr lang="en-US"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Low latency</a:t>
            </a:r>
          </a:p>
          <a:p>
            <a:pPr lvl="1"/>
            <a:r>
              <a:rPr lang="en-US" dirty="0"/>
              <a:t>Approximate result</a:t>
            </a:r>
          </a:p>
          <a:p>
            <a:pPr lvl="2"/>
            <a:r>
              <a:rPr lang="en-US" dirty="0"/>
              <a:t>... is this true?</a:t>
            </a:r>
          </a:p>
          <a:p>
            <a:pPr lvl="1"/>
            <a:r>
              <a:rPr lang="en-US" dirty="0"/>
              <a:t>Process data item by data item</a:t>
            </a:r>
          </a:p>
          <a:p>
            <a:pPr lvl="2"/>
            <a:r>
              <a:rPr lang="en-US"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126</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dirty="0"/>
              <a:t>Bulk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dirty="0"/>
              <a:t>What is a bulk processing system?</a:t>
            </a:r>
          </a:p>
          <a:p>
            <a:pPr lvl="1"/>
            <a:r>
              <a:rPr lang="en-US" dirty="0"/>
              <a:t>An engine capable to handle processing on </a:t>
            </a:r>
            <a:r>
              <a:rPr lang="en-US" b="1" dirty="0"/>
              <a:t>bounded</a:t>
            </a:r>
            <a:r>
              <a:rPr lang="en-US"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dirty="0"/>
              <a:t>What is a streaming system?</a:t>
            </a:r>
          </a:p>
          <a:p>
            <a:pPr lvl="1"/>
            <a:r>
              <a:rPr lang="en-US" dirty="0"/>
              <a:t>An engine capable to handle processing on </a:t>
            </a:r>
            <a:r>
              <a:rPr lang="en-US" b="1" dirty="0"/>
              <a:t>unbounded</a:t>
            </a:r>
            <a:r>
              <a:rPr lang="en-US" dirty="0"/>
              <a:t> datasets</a:t>
            </a:r>
          </a:p>
          <a:p>
            <a:pPr lvl="1"/>
            <a:r>
              <a:rPr lang="en-US"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127</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dirty="0" err="1"/>
              <a:t>Akidau</a:t>
            </a:r>
            <a:r>
              <a:rPr lang="en-US" sz="1100" dirty="0"/>
              <a:t>, Tyler, Slava </a:t>
            </a:r>
            <a:r>
              <a:rPr lang="en-US" sz="1100" dirty="0" err="1"/>
              <a:t>Chernyak</a:t>
            </a:r>
            <a:r>
              <a:rPr lang="en-US" sz="1100" dirty="0"/>
              <a:t>, and Reuven Lax. </a:t>
            </a:r>
            <a:r>
              <a:rPr lang="en-US" sz="1100" i="1" dirty="0"/>
              <a:t>Streaming systems: the what, where, when, and how of large-scale data processing</a:t>
            </a:r>
            <a:r>
              <a:rPr lang="en-US" sz="110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a:t>
            </a:r>
            <a:endParaRPr lang="en-US"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128</a:t>
            </a:fld>
            <a:endParaRPr lang="it-IT"/>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dirty="0">
                <a:effectLst/>
                <a:latin typeface="Arial" panose="020B0604020202020204" pitchFamily="34" charset="0"/>
              </a:rPr>
              <a:t>Goal</a:t>
            </a:r>
            <a:r>
              <a:rPr lang="en-US" dirty="0">
                <a:effectLst/>
                <a:latin typeface="Arial" panose="020B0604020202020204" pitchFamily="34" charset="0"/>
              </a:rPr>
              <a:t>: moving data to the cloud</a:t>
            </a:r>
          </a:p>
          <a:p>
            <a:endParaRPr lang="en-US" dirty="0">
              <a:latin typeface="Arial" panose="020B0604020202020204" pitchFamily="34" charset="0"/>
            </a:endParaRPr>
          </a:p>
          <a:p>
            <a:r>
              <a:rPr lang="en-US" dirty="0">
                <a:effectLst/>
                <a:latin typeface="Arial" panose="020B0604020202020204" pitchFamily="34" charset="0"/>
              </a:rPr>
              <a:t>Moving data to the cloud</a:t>
            </a:r>
          </a:p>
          <a:p>
            <a:pPr lvl="1"/>
            <a:r>
              <a:rPr lang="en-US" dirty="0">
                <a:solidFill>
                  <a:srgbClr val="FF0000"/>
                </a:solidFill>
                <a:effectLst/>
                <a:latin typeface="Arial" panose="020B0604020202020204" pitchFamily="34" charset="0"/>
              </a:rPr>
              <a:t>80TB</a:t>
            </a:r>
            <a:r>
              <a:rPr lang="en-US" dirty="0">
                <a:effectLst/>
                <a:latin typeface="Arial" panose="020B0604020202020204" pitchFamily="34" charset="0"/>
              </a:rPr>
              <a:t> of data to move, </a:t>
            </a:r>
          </a:p>
          <a:p>
            <a:pPr lvl="1"/>
            <a:r>
              <a:rPr lang="en-US" dirty="0">
                <a:solidFill>
                  <a:srgbClr val="0070C0"/>
                </a:solidFill>
                <a:effectLst/>
                <a:latin typeface="Arial" panose="020B0604020202020204" pitchFamily="34" charset="0"/>
              </a:rPr>
              <a:t>1Gbps</a:t>
            </a:r>
            <a:r>
              <a:rPr lang="en-US" dirty="0">
                <a:effectLst/>
                <a:latin typeface="Arial" panose="020B0604020202020204" pitchFamily="34" charset="0"/>
              </a:rPr>
              <a:t> connection to the internet</a:t>
            </a:r>
          </a:p>
          <a:p>
            <a:r>
              <a:rPr lang="en-US" dirty="0">
                <a:effectLst/>
                <a:latin typeface="Arial" panose="020B0604020202020204" pitchFamily="34" charset="0"/>
              </a:rPr>
              <a:t>How many </a:t>
            </a:r>
            <a:r>
              <a:rPr lang="en-US" dirty="0">
                <a:solidFill>
                  <a:schemeClr val="accent6">
                    <a:lumMod val="75000"/>
                  </a:schemeClr>
                </a:solidFill>
                <a:effectLst/>
                <a:latin typeface="Arial" panose="020B0604020202020204" pitchFamily="34" charset="0"/>
              </a:rPr>
              <a:t>days</a:t>
            </a:r>
            <a:r>
              <a:rPr lang="en-US" dirty="0">
                <a:effectLst/>
                <a:latin typeface="Arial" panose="020B0604020202020204" pitchFamily="34" charset="0"/>
              </a:rPr>
              <a:t>?</a:t>
            </a:r>
          </a:p>
          <a:p>
            <a:pPr lvl="1"/>
            <a:r>
              <a:rPr lang="en-US" dirty="0">
                <a:solidFill>
                  <a:srgbClr val="FF0000"/>
                </a:solidFill>
                <a:effectLst/>
                <a:latin typeface="Arial" panose="020B0604020202020204" pitchFamily="34" charset="0"/>
              </a:rPr>
              <a:t>80000GB</a:t>
            </a:r>
            <a:r>
              <a:rPr lang="en-US" dirty="0">
                <a:effectLst/>
                <a:latin typeface="Arial" panose="020B0604020202020204" pitchFamily="34" charset="0"/>
              </a:rPr>
              <a:t> / (</a:t>
            </a:r>
            <a:r>
              <a:rPr lang="en-US" dirty="0">
                <a:solidFill>
                  <a:srgbClr val="0070C0"/>
                </a:solidFill>
                <a:effectLst/>
                <a:latin typeface="Arial" panose="020B0604020202020204" pitchFamily="34" charset="0"/>
              </a:rPr>
              <a:t>1Gbps / 8</a:t>
            </a:r>
            <a:r>
              <a:rPr lang="en-US" dirty="0">
                <a:effectLst/>
                <a:latin typeface="Arial" panose="020B0604020202020204" pitchFamily="34" charset="0"/>
              </a:rPr>
              <a:t>) / </a:t>
            </a:r>
            <a:r>
              <a:rPr lang="en-US" dirty="0">
                <a:solidFill>
                  <a:schemeClr val="accent6">
                    <a:lumMod val="75000"/>
                  </a:schemeClr>
                </a:solidFill>
                <a:effectLst/>
                <a:latin typeface="Arial" panose="020B0604020202020204" pitchFamily="34" charset="0"/>
              </a:rPr>
              <a:t>60 / 60 / 24 </a:t>
            </a:r>
            <a:r>
              <a:rPr lang="en-US" dirty="0">
                <a:effectLst/>
                <a:latin typeface="Arial" panose="020B0604020202020204" pitchFamily="34" charset="0"/>
              </a:rPr>
              <a:t>~= a week without internet</a:t>
            </a:r>
            <a:endParaRPr lang="en-US"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bulk</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a:xfrm>
            <a:off x="838200" y="1700499"/>
            <a:ext cx="10515600" cy="4351338"/>
          </a:xfrm>
        </p:spPr>
        <p:txBody>
          <a:bodyPr/>
          <a:lstStyle/>
          <a:p>
            <a:r>
              <a:rPr lang="en-US" dirty="0"/>
              <a:t>Batch/Bulk: move data from on-premises storage</a:t>
            </a:r>
          </a:p>
          <a:p>
            <a:endParaRPr lang="en-US" dirty="0"/>
          </a:p>
          <a:p>
            <a:r>
              <a:rPr lang="en-US" dirty="0"/>
              <a:t>Workflow</a:t>
            </a:r>
          </a:p>
          <a:p>
            <a:pPr lvl="1"/>
            <a:r>
              <a:rPr lang="en-US" dirty="0"/>
              <a:t>Receive shipment</a:t>
            </a:r>
          </a:p>
          <a:p>
            <a:pPr lvl="1"/>
            <a:r>
              <a:rPr lang="en-US" dirty="0"/>
              <a:t>Set up</a:t>
            </a:r>
          </a:p>
          <a:p>
            <a:pPr lvl="1"/>
            <a:r>
              <a:rPr lang="en-US" dirty="0"/>
              <a:t>Transfer data</a:t>
            </a:r>
          </a:p>
          <a:p>
            <a:pPr lvl="1"/>
            <a:r>
              <a:rPr lang="en-US"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129</a:t>
            </a:fld>
            <a:endParaRPr lang="it-IT"/>
          </a:p>
        </p:txBody>
      </p:sp>
    </p:spTree>
    <p:extLst>
      <p:ext uri="{BB962C8B-B14F-4D97-AF65-F5344CB8AC3E}">
        <p14:creationId xmlns:p14="http://schemas.microsoft.com/office/powerpoint/2010/main" val="56596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13</a:t>
            </a:fld>
            <a:endParaRPr lang="it-IT"/>
          </a:p>
        </p:txBody>
      </p:sp>
    </p:spTree>
    <p:extLst>
      <p:ext uri="{BB962C8B-B14F-4D97-AF65-F5344CB8AC3E}">
        <p14:creationId xmlns:p14="http://schemas.microsoft.com/office/powerpoint/2010/main" val="4226425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bulk (AWS)</a:t>
            </a:r>
            <a:endParaRPr lang="en-US" dirty="0"/>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dirty="0"/>
              <a:t>AWS Snowball</a:t>
            </a:r>
          </a:p>
          <a:p>
            <a:pPr lvl="1"/>
            <a:r>
              <a:rPr lang="en-US" dirty="0"/>
              <a:t>50TB (North America only) and 80TB versions </a:t>
            </a:r>
          </a:p>
          <a:p>
            <a:pPr lvl="1"/>
            <a:r>
              <a:rPr lang="en-US" dirty="0"/>
              <a:t>Not rack-mountable</a:t>
            </a:r>
          </a:p>
          <a:p>
            <a:r>
              <a:rPr lang="en-US" dirty="0"/>
              <a:t>Throughput</a:t>
            </a:r>
          </a:p>
          <a:p>
            <a:pPr lvl="1"/>
            <a:r>
              <a:rPr lang="en-US" dirty="0"/>
              <a:t>1 Gbps or 10 Gbps using an RJ-45 connection</a:t>
            </a:r>
          </a:p>
          <a:p>
            <a:pPr lvl="1"/>
            <a:r>
              <a:rPr lang="en-US"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130</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dirty="0">
                <a:hlinkClick r:id="rId2"/>
              </a:rPr>
              <a:t>https://aws.amazon.com/snowball/</a:t>
            </a:r>
            <a:r>
              <a:rPr lang="en-US"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4801CD-CC31-40F0-B875-CF778E737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 y="-2429"/>
            <a:ext cx="12264452" cy="6860428"/>
          </a:xfr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a:solidFill>
                  <a:schemeClr val="bg1"/>
                </a:solidFill>
              </a:rPr>
              <a:t>AWS </a:t>
            </a:r>
            <a:r>
              <a:rPr lang="it-IT" dirty="0" err="1">
                <a:solidFill>
                  <a:schemeClr val="bg1"/>
                </a:solidFill>
              </a:rPr>
              <a:t>Snowmobile</a:t>
            </a:r>
            <a:endParaRPr lang="en-US" dirty="0">
              <a:solidFill>
                <a:schemeClr val="bg1"/>
              </a:solidFill>
            </a:endParaRP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131</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https://youtu.be/8vQmTZTq7nw</a:t>
            </a:r>
            <a:r>
              <a:rPr lang="en-US" dirty="0">
                <a:solidFill>
                  <a:schemeClr val="bg1"/>
                </a:solidFill>
              </a:rPr>
              <a:t> </a:t>
            </a:r>
          </a:p>
        </p:txBody>
      </p:sp>
    </p:spTree>
    <p:extLst>
      <p:ext uri="{BB962C8B-B14F-4D97-AF65-F5344CB8AC3E}">
        <p14:creationId xmlns:p14="http://schemas.microsoft.com/office/powerpoint/2010/main" val="30197838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dirty="0"/>
              <a:t>Stream</a:t>
            </a:r>
            <a:r>
              <a:rPr lang="en-US" dirty="0"/>
              <a:t>: real-time streaming data</a:t>
            </a:r>
          </a:p>
          <a:p>
            <a:r>
              <a:rPr lang="en-US" b="1" dirty="0"/>
              <a:t>Event</a:t>
            </a:r>
            <a:r>
              <a:rPr lang="en-US" dirty="0"/>
              <a:t>: anything that we can observe occurring at a particular point in time</a:t>
            </a:r>
          </a:p>
          <a:p>
            <a:r>
              <a:rPr lang="en-US" b="1" dirty="0"/>
              <a:t>Continuous streaming</a:t>
            </a:r>
          </a:p>
          <a:p>
            <a:pPr lvl="1"/>
            <a:r>
              <a:rPr lang="en-US" dirty="0"/>
              <a:t>Illimited succession of individual events</a:t>
            </a:r>
          </a:p>
          <a:p>
            <a:pPr lvl="1"/>
            <a:r>
              <a:rPr lang="en-US" dirty="0"/>
              <a:t>Ordered by the point in time at which each event occurred</a:t>
            </a:r>
          </a:p>
          <a:p>
            <a:r>
              <a:rPr lang="en-US" b="1" dirty="0"/>
              <a:t>Publish/subscribe (pub/sub)</a:t>
            </a:r>
            <a:r>
              <a:rPr lang="en-US" dirty="0"/>
              <a:t>: a way of communicating messages</a:t>
            </a:r>
          </a:p>
          <a:p>
            <a:pPr lvl="1"/>
            <a:r>
              <a:rPr lang="en-US" i="1" dirty="0"/>
              <a:t>Senders</a:t>
            </a:r>
            <a:r>
              <a:rPr lang="en-US" dirty="0"/>
              <a:t> publish messages associated with one or more </a:t>
            </a:r>
            <a:r>
              <a:rPr lang="en-US" b="1" dirty="0"/>
              <a:t>topics</a:t>
            </a:r>
          </a:p>
          <a:p>
            <a:pPr lvl="1"/>
            <a:r>
              <a:rPr lang="en-US" i="1" dirty="0"/>
              <a:t>Receivers</a:t>
            </a:r>
            <a:r>
              <a:rPr lang="en-US" dirty="0"/>
              <a:t> subscribe to specific topics, receive all messages with that topic</a:t>
            </a:r>
          </a:p>
          <a:p>
            <a:pPr lvl="1"/>
            <a:r>
              <a:rPr lang="en-US" i="1" dirty="0"/>
              <a:t>Messages</a:t>
            </a:r>
            <a:r>
              <a:rPr lang="en-US"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132</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dirty="0">
                <a:hlinkClick r:id="rId2"/>
              </a:rPr>
              <a:t>https://www.manning.com/books/event-streams-in-action</a:t>
            </a:r>
            <a:r>
              <a:rPr lang="en-US"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General idea:</a:t>
            </a:r>
          </a:p>
          <a:p>
            <a:pPr lvl="1"/>
            <a:r>
              <a:rPr lang="en-US" dirty="0"/>
              <a:t>Collect events from many source systems</a:t>
            </a:r>
          </a:p>
          <a:p>
            <a:pPr lvl="1"/>
            <a:r>
              <a:rPr lang="en-US" dirty="0"/>
              <a:t>Store them in a unified log</a:t>
            </a:r>
          </a:p>
          <a:p>
            <a:pPr lvl="1"/>
            <a:r>
              <a:rPr lang="en-US" dirty="0"/>
              <a:t>Enable applications to operate on these event streams</a:t>
            </a:r>
          </a:p>
          <a:p>
            <a:r>
              <a:rPr lang="en-US" b="1" dirty="0"/>
              <a:t>Unified log</a:t>
            </a:r>
          </a:p>
          <a:p>
            <a:pPr lvl="1"/>
            <a:r>
              <a:rPr lang="en-US" dirty="0">
                <a:solidFill>
                  <a:srgbClr val="FF0000"/>
                </a:solidFill>
              </a:rPr>
              <a:t>Unified</a:t>
            </a:r>
            <a:r>
              <a:rPr lang="en-US" dirty="0"/>
              <a:t>, </a:t>
            </a:r>
            <a:r>
              <a:rPr lang="en-US" dirty="0">
                <a:solidFill>
                  <a:srgbClr val="0070C0"/>
                </a:solidFill>
              </a:rPr>
              <a:t>append-only</a:t>
            </a:r>
            <a:r>
              <a:rPr lang="en-US" dirty="0"/>
              <a:t>, </a:t>
            </a:r>
            <a:r>
              <a:rPr lang="en-US" dirty="0">
                <a:solidFill>
                  <a:srgbClr val="00B050"/>
                </a:solidFill>
              </a:rPr>
              <a:t>ordered</a:t>
            </a:r>
            <a:r>
              <a:rPr lang="en-US" dirty="0"/>
              <a:t>, </a:t>
            </a:r>
            <a:r>
              <a:rPr lang="en-US" dirty="0">
                <a:solidFill>
                  <a:srgbClr val="7030A0"/>
                </a:solidFill>
              </a:rPr>
              <a:t>distributed</a:t>
            </a:r>
            <a:r>
              <a:rPr lang="en-US"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133</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a:t>What would happen without the log?</a:t>
            </a:r>
          </a:p>
          <a:p>
            <a:pPr lvl="1"/>
            <a:r>
              <a:rPr lang="en-US"/>
              <a:t>Note that data often flows in both directions, as many systems (databases and Hadoop) are both sources and destinations for data transfer. </a:t>
            </a:r>
          </a:p>
          <a:p>
            <a:pPr lvl="1"/>
            <a:r>
              <a:rPr lang="en-US"/>
              <a:t>This meant that we would end up building two pipelines per system: one to get data in and one to get data out.</a:t>
            </a:r>
          </a:p>
          <a:p>
            <a:pPr lvl="1"/>
            <a:r>
              <a:rPr lang="en-US"/>
              <a:t>As we approached full connectivity, we would end up with something like O(N</a:t>
            </a:r>
            <a:r>
              <a:rPr lang="en-US" baseline="30000"/>
              <a:t>2</a:t>
            </a:r>
            <a:r>
              <a:rPr lang="en-US"/>
              <a:t>) pipelines</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rcRect t="540" b="1601"/>
          <a:stretch/>
        </p:blipFill>
        <p:spPr>
          <a:xfrm>
            <a:off x="6172200" y="2825619"/>
            <a:ext cx="5181600" cy="2351350"/>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134</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a:xfrm>
            <a:off x="838200" y="1825625"/>
            <a:ext cx="5181600" cy="4351338"/>
          </a:xfrm>
        </p:spPr>
        <p:txBody>
          <a:bodyPr/>
          <a:lstStyle/>
          <a:p>
            <a:r>
              <a:rPr lang="en-US" dirty="0"/>
              <a:t>Log</a:t>
            </a:r>
          </a:p>
          <a:p>
            <a:pPr lvl="1"/>
            <a:r>
              <a:rPr lang="en-US" dirty="0"/>
              <a:t>Append-only data structure</a:t>
            </a:r>
          </a:p>
          <a:p>
            <a:pPr lvl="1"/>
            <a:r>
              <a:rPr lang="en-US" dirty="0"/>
              <a:t>the destination system only knows about the log and does not know any details of the system of origin</a:t>
            </a:r>
          </a:p>
          <a:p>
            <a:pPr lvl="1"/>
            <a:r>
              <a:rPr lang="en-US" dirty="0"/>
              <a:t>The consumer system need not concern itself with whether the data came from a relational database, a new-fangled key-value store, or was generated directly by some application</a:t>
            </a:r>
          </a:p>
          <a:p>
            <a:r>
              <a:rPr lang="en-US" dirty="0"/>
              <a:t>Think of the log as acting as a kind of messaging system with durability guarantees and strong ordering semantics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135</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dirty="0"/>
              <a:t>Kreps, Jay. </a:t>
            </a:r>
            <a:r>
              <a:rPr lang="en-US" i="1" dirty="0"/>
              <a:t>I heart logs: Event data, stream processing, and data integration</a:t>
            </a:r>
            <a:r>
              <a:rPr lang="en-US" dirty="0"/>
              <a:t>. " O'Reilly Media, Inc.", 2014.</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Tree>
    <p:extLst>
      <p:ext uri="{BB962C8B-B14F-4D97-AF65-F5344CB8AC3E}">
        <p14:creationId xmlns:p14="http://schemas.microsoft.com/office/powerpoint/2010/main" val="3620959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it-IT" dirty="0" err="1"/>
              <a:t>Ingestion</a:t>
            </a:r>
            <a:r>
              <a:rPr lang="it-IT" dirty="0"/>
              <a:t>: stream</a:t>
            </a:r>
            <a:endParaRPr lang="en-US" dirty="0"/>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dirty="0"/>
              <a:t>Why do you need a log at all in stream processing? </a:t>
            </a:r>
          </a:p>
          <a:p>
            <a:r>
              <a:rPr lang="en-US" dirty="0"/>
              <a:t>Why not communicating directly using messaging protocols? </a:t>
            </a:r>
          </a:p>
          <a:p>
            <a:endParaRPr lang="en-US" dirty="0"/>
          </a:p>
          <a:p>
            <a:r>
              <a:rPr lang="en-US" dirty="0"/>
              <a:t>A log enables</a:t>
            </a:r>
          </a:p>
          <a:p>
            <a:pPr lvl="1"/>
            <a:r>
              <a:rPr lang="en-US" dirty="0" err="1"/>
              <a:t>Multisubscriber</a:t>
            </a:r>
            <a:r>
              <a:rPr lang="en-US" dirty="0"/>
              <a:t>: each data item is available to any processor that wants it</a:t>
            </a:r>
          </a:p>
          <a:p>
            <a:pPr lvl="1"/>
            <a:r>
              <a:rPr lang="en-US" dirty="0"/>
              <a:t>Order: maintained in the processing done by each consumer of data</a:t>
            </a:r>
          </a:p>
          <a:p>
            <a:pPr lvl="1"/>
            <a:r>
              <a:rPr lang="en-US" dirty="0"/>
              <a:t>Buffering and isolation to the individual processes</a:t>
            </a:r>
          </a:p>
          <a:p>
            <a:pPr lvl="2"/>
            <a:r>
              <a:rPr lang="en-US" dirty="0"/>
              <a:t>E.g., a that processor produces faster than its downstream consumer can keep up</a:t>
            </a:r>
          </a:p>
          <a:p>
            <a:pPr lvl="1"/>
            <a:r>
              <a:rPr lang="en-US" dirty="0"/>
              <a:t>Reprocessing, maintaining state, etc.</a:t>
            </a:r>
          </a:p>
          <a:p>
            <a:pPr lvl="2"/>
            <a:endParaRPr lang="en-US" dirty="0"/>
          </a:p>
          <a:p>
            <a:r>
              <a:rPr lang="en-US" dirty="0"/>
              <a:t>Indeed, logs are common:</a:t>
            </a:r>
          </a:p>
          <a:p>
            <a:pPr lvl="1"/>
            <a:r>
              <a:rPr lang="en-US" dirty="0"/>
              <a:t>MapReduce workflows use files to checkpoint and share their intermediate results</a:t>
            </a:r>
          </a:p>
          <a:p>
            <a:pPr lvl="1"/>
            <a:r>
              <a:rPr lang="en-US" dirty="0"/>
              <a:t>SQL processing pipelines create intermediate or temporary tables</a:t>
            </a:r>
          </a:p>
          <a:p>
            <a:endParaRPr lang="en-US"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136</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a:xfrm>
            <a:off x="838200" y="1700499"/>
            <a:ext cx="10515600" cy="4351338"/>
          </a:xfrm>
        </p:spPr>
        <p:txBody>
          <a:bodyPr/>
          <a:lstStyle/>
          <a:p>
            <a:r>
              <a:rPr lang="en-US" b="1" dirty="0"/>
              <a:t>Unified</a:t>
            </a:r>
            <a:r>
              <a:rPr lang="en-US" dirty="0"/>
              <a:t>: a single log in a company with applications sending/reading events</a:t>
            </a:r>
          </a:p>
          <a:p>
            <a:pPr lvl="1"/>
            <a:r>
              <a:rPr lang="pt-BR" dirty="0"/>
              <a:t>Log serves as central data backbone</a:t>
            </a:r>
          </a:p>
          <a:p>
            <a:pPr lvl="2"/>
            <a:r>
              <a:rPr lang="en-US" dirty="0"/>
              <a:t>It can contain many distinct continuous streams of events</a:t>
            </a:r>
          </a:p>
          <a:p>
            <a:pPr lvl="2"/>
            <a:r>
              <a:rPr lang="en-US" dirty="0"/>
              <a:t>Not all events are sent to the same event stream</a:t>
            </a:r>
          </a:p>
          <a:p>
            <a:r>
              <a:rPr lang="en-US" b="1" dirty="0"/>
              <a:t>Append-only</a:t>
            </a:r>
            <a:r>
              <a:rPr lang="en-US" dirty="0"/>
              <a:t>: new events are appended to the unified log</a:t>
            </a:r>
          </a:p>
          <a:p>
            <a:pPr lvl="1"/>
            <a:r>
              <a:rPr lang="en-US" dirty="0"/>
              <a:t>Existing events are never updated in place</a:t>
            </a:r>
          </a:p>
          <a:p>
            <a:pPr lvl="2"/>
            <a:r>
              <a:rPr lang="en-US" dirty="0"/>
              <a:t>If read the event #10, never look at events 1 through 10 again</a:t>
            </a:r>
          </a:p>
          <a:p>
            <a:pPr lvl="1"/>
            <a:r>
              <a:rPr lang="en-US" dirty="0"/>
              <a:t>Events are automatically deleted from the unified log when they age</a:t>
            </a:r>
          </a:p>
          <a:p>
            <a:pPr lvl="2"/>
            <a:r>
              <a:rPr lang="en-US"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137</a:t>
            </a:fld>
            <a:endParaRPr lang="it-IT"/>
          </a:p>
        </p:txBody>
      </p:sp>
    </p:spTree>
    <p:extLst>
      <p:ext uri="{BB962C8B-B14F-4D97-AF65-F5344CB8AC3E}">
        <p14:creationId xmlns:p14="http://schemas.microsoft.com/office/powerpoint/2010/main" val="16925107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Distributed</a:t>
            </a:r>
            <a:r>
              <a:rPr lang="en-US" dirty="0"/>
              <a:t>: the unified log lives across a cluster of machines</a:t>
            </a:r>
          </a:p>
          <a:p>
            <a:pPr lvl="1"/>
            <a:r>
              <a:rPr lang="en-US" dirty="0"/>
              <a:t>Optionally divide events into shards (i.e., partitions)</a:t>
            </a:r>
            <a:br>
              <a:rPr lang="en-US" dirty="0"/>
            </a:br>
            <a:r>
              <a:rPr lang="en-US" dirty="0"/>
              <a:t>Still, the log is unified since we have a single (conceptual) log</a:t>
            </a:r>
          </a:p>
          <a:p>
            <a:r>
              <a:rPr lang="en-US" dirty="0"/>
              <a:t>Distribution ensures</a:t>
            </a:r>
          </a:p>
          <a:p>
            <a:pPr lvl="1"/>
            <a:r>
              <a:rPr lang="en-US" dirty="0"/>
              <a:t>Scalability: work with streams larger than the capacity of single machines</a:t>
            </a:r>
          </a:p>
          <a:p>
            <a:pPr lvl="1"/>
            <a:r>
              <a:rPr lang="en-US" dirty="0"/>
              <a:t>Durability: replicate all events within the cluster to overcome data loss</a:t>
            </a:r>
          </a:p>
          <a:p>
            <a:pPr lvl="1"/>
            <a:r>
              <a:rPr lang="en-US" dirty="0"/>
              <a:t>Using a log as a universal integration mechanism is never going to be more than an elegant fantasy if we can’t build a log that is fast, cheap, and scalable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138</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Tree>
    <p:extLst>
      <p:ext uri="{BB962C8B-B14F-4D97-AF65-F5344CB8AC3E}">
        <p14:creationId xmlns:p14="http://schemas.microsoft.com/office/powerpoint/2010/main" val="4571953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dirty="0"/>
              <a:t>Ordered</a:t>
            </a:r>
            <a:r>
              <a:rPr lang="en-US" dirty="0"/>
              <a:t>: events in a shard have a sequential IDs (unique in a shard)</a:t>
            </a:r>
          </a:p>
          <a:p>
            <a:pPr lvl="1"/>
            <a:r>
              <a:rPr lang="en-US" dirty="0"/>
              <a:t>Local ordering keeps things much simpler than global ordering</a:t>
            </a:r>
          </a:p>
          <a:p>
            <a:pPr lvl="1"/>
            <a:r>
              <a:rPr lang="en-US" dirty="0"/>
              <a:t>Applications maintain their own cursor for each shard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139</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dirty="0" err="1"/>
              <a:t>Lamport</a:t>
            </a:r>
            <a:r>
              <a:rPr lang="en-US" dirty="0"/>
              <a:t>, Leslie. "Time, clocks, and the ordering of events in a distributed system." </a:t>
            </a:r>
            <a:r>
              <a:rPr lang="en-US" i="1" dirty="0"/>
              <a:t>Concurrency: the Works of Leslie </a:t>
            </a:r>
            <a:r>
              <a:rPr lang="en-US" i="1" dirty="0" err="1"/>
              <a:t>Lamport</a:t>
            </a:r>
            <a:r>
              <a:rPr lang="en-US" dirty="0"/>
              <a:t>. 2019. 179-196.</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Tree>
    <p:extLst>
      <p:ext uri="{BB962C8B-B14F-4D97-AF65-F5344CB8AC3E}">
        <p14:creationId xmlns:p14="http://schemas.microsoft.com/office/powerpoint/2010/main" val="103627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dirty="0"/>
              <a:t>Data-Driven Innovation</a:t>
            </a:r>
          </a:p>
          <a:p>
            <a:pPr lvl="1"/>
            <a:r>
              <a:rPr lang="en-US" dirty="0"/>
              <a:t>Use of data and </a:t>
            </a:r>
            <a:r>
              <a:rPr lang="en-US" dirty="0">
                <a:solidFill>
                  <a:srgbClr val="FF0000"/>
                </a:solidFill>
              </a:rPr>
              <a:t>analytics</a:t>
            </a:r>
            <a:r>
              <a:rPr lang="en-US" dirty="0"/>
              <a:t> to foster new products, processes and markets</a:t>
            </a:r>
          </a:p>
          <a:p>
            <a:pPr lvl="1"/>
            <a:r>
              <a:rPr lang="en-US" dirty="0"/>
              <a:t>Drive discovery and execution of innovation, achieving new services with a business value</a:t>
            </a:r>
          </a:p>
          <a:p>
            <a:r>
              <a:rPr lang="en-US" b="1" dirty="0"/>
              <a:t>Analytics</a:t>
            </a:r>
          </a:p>
          <a:p>
            <a:pPr lvl="1"/>
            <a:r>
              <a:rPr lang="en-US" dirty="0"/>
              <a:t>A catch-all term for different business intelligence (BI)- and application-related initiatives</a:t>
            </a:r>
          </a:p>
          <a:p>
            <a:pPr lvl="2"/>
            <a:r>
              <a:rPr lang="en-US" dirty="0"/>
              <a:t>E.g., of analyzing information from a particular domain</a:t>
            </a:r>
          </a:p>
          <a:p>
            <a:pPr lvl="2"/>
            <a:r>
              <a:rPr lang="en-US" dirty="0"/>
              <a:t>E.g., applying BI capabilities to a specific content area (e.g., sales, service, supply chain)</a:t>
            </a:r>
          </a:p>
          <a:p>
            <a:r>
              <a:rPr lang="en-US" b="1" dirty="0">
                <a:solidFill>
                  <a:srgbClr val="0070C0"/>
                </a:solidFill>
              </a:rPr>
              <a:t>Advanced</a:t>
            </a:r>
            <a:r>
              <a:rPr lang="en-US" b="1" dirty="0"/>
              <a:t> Analytics</a:t>
            </a:r>
          </a:p>
          <a:p>
            <a:pPr lvl="1"/>
            <a:r>
              <a:rPr lang="en-US" dirty="0"/>
              <a:t>(Semi-)Autonomous examination of data to discover deeper insights, make predictions, or generate recommendations (e.g., through data/text mining and machine learning)</a:t>
            </a:r>
          </a:p>
          <a:p>
            <a:r>
              <a:rPr lang="en-US" b="1" dirty="0">
                <a:solidFill>
                  <a:srgbClr val="0070C0"/>
                </a:solidFill>
              </a:rPr>
              <a:t>Augmented</a:t>
            </a:r>
            <a:r>
              <a:rPr lang="en-US" b="1" dirty="0"/>
              <a:t> Analytics</a:t>
            </a:r>
          </a:p>
          <a:p>
            <a:pPr lvl="1"/>
            <a:r>
              <a:rPr lang="en-US"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it-IT" smtClean="0"/>
              <a:t>14</a:t>
            </a:fld>
            <a:endParaRPr lang="it-IT"/>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dirty="0">
                <a:hlinkClick r:id="rId2"/>
              </a:rPr>
              <a:t>https://www.gartner.com/en/information-technology/glossary</a:t>
            </a:r>
            <a:r>
              <a:rPr lang="en-US"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Two types of processing</a:t>
            </a:r>
          </a:p>
          <a:p>
            <a:pPr lvl="1"/>
            <a:r>
              <a:rPr lang="en-US" b="1" dirty="0"/>
              <a:t>Single-event:</a:t>
            </a:r>
            <a:r>
              <a:rPr lang="en-US" dirty="0"/>
              <a:t> a single event produces zero or more events</a:t>
            </a:r>
          </a:p>
          <a:p>
            <a:pPr lvl="2"/>
            <a:r>
              <a:rPr lang="en-US" dirty="0"/>
              <a:t>Validating “Does this event contain all the required fields?”</a:t>
            </a:r>
          </a:p>
          <a:p>
            <a:pPr lvl="2"/>
            <a:r>
              <a:rPr lang="en-US" dirty="0"/>
              <a:t>Enriching “Where is this IP address located?”</a:t>
            </a:r>
          </a:p>
          <a:p>
            <a:pPr lvl="2"/>
            <a:r>
              <a:rPr lang="en-US" dirty="0"/>
              <a:t>Filtering “Is this error critical?”</a:t>
            </a:r>
          </a:p>
          <a:p>
            <a:pPr lvl="1"/>
            <a:r>
              <a:rPr lang="en-US" b="1" dirty="0"/>
              <a:t>Multiple-event:</a:t>
            </a:r>
            <a:r>
              <a:rPr lang="en-US" dirty="0"/>
              <a:t> multiple events collectively produce zero or more events</a:t>
            </a:r>
          </a:p>
          <a:p>
            <a:pPr lvl="2"/>
            <a:r>
              <a:rPr lang="en-US" dirty="0"/>
              <a:t>Aggregating, functions such as minimum, maximum, sum</a:t>
            </a:r>
          </a:p>
          <a:p>
            <a:pPr lvl="2"/>
            <a:r>
              <a:rPr lang="en-US" dirty="0"/>
              <a:t>Pattern matching, looking for patterns or co-</a:t>
            </a:r>
            <a:r>
              <a:rPr lang="en-US" dirty="0" err="1"/>
              <a:t>occurence</a:t>
            </a:r>
            <a:endParaRPr lang="en-US" dirty="0"/>
          </a:p>
          <a:p>
            <a:pPr lvl="2"/>
            <a:r>
              <a:rPr lang="en-US" dirty="0"/>
              <a:t>Reordering events based on a sort key</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140</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Tree>
    <p:extLst>
      <p:ext uri="{BB962C8B-B14F-4D97-AF65-F5344CB8AC3E}">
        <p14:creationId xmlns:p14="http://schemas.microsoft.com/office/powerpoint/2010/main" val="316711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dirty="0"/>
              <a:t>Amazon Kinesis Data Streams</a:t>
            </a:r>
          </a:p>
          <a:p>
            <a:pPr lvl="1"/>
            <a:r>
              <a:rPr lang="en-US" dirty="0"/>
              <a:t>Created and provisioned by shard</a:t>
            </a:r>
          </a:p>
          <a:p>
            <a:pPr lvl="2"/>
            <a:r>
              <a:rPr lang="en-US" dirty="0"/>
              <a:t>Each shard provides 1 </a:t>
            </a:r>
            <a:r>
              <a:rPr lang="en-US" dirty="0" err="1"/>
              <a:t>MBps</a:t>
            </a:r>
            <a:r>
              <a:rPr lang="en-US" dirty="0"/>
              <a:t> and 1000 data puts per second</a:t>
            </a:r>
          </a:p>
          <a:p>
            <a:pPr lvl="1"/>
            <a:r>
              <a:rPr lang="en-US" dirty="0"/>
              <a:t>A data record consists of</a:t>
            </a:r>
          </a:p>
          <a:p>
            <a:pPr lvl="2"/>
            <a:r>
              <a:rPr lang="en-US" dirty="0"/>
              <a:t>User-supplied partition key to balance records across shards </a:t>
            </a:r>
          </a:p>
          <a:p>
            <a:pPr lvl="2"/>
            <a:r>
              <a:rPr lang="en-US" dirty="0"/>
              <a:t>Incremental sequence number added by the shard</a:t>
            </a:r>
          </a:p>
          <a:p>
            <a:pPr lvl="2"/>
            <a:r>
              <a:rPr lang="en-US" dirty="0"/>
              <a:t>A data blob</a:t>
            </a:r>
          </a:p>
          <a:p>
            <a:pPr lvl="1"/>
            <a:r>
              <a:rPr lang="en-US" dirty="0"/>
              <a:t>Consumers get records by shard</a:t>
            </a:r>
          </a:p>
          <a:p>
            <a:pPr lvl="2"/>
            <a:r>
              <a:rPr lang="en-US" dirty="0"/>
              <a:t>Records are sorted by partition key and sequence number</a:t>
            </a:r>
          </a:p>
          <a:p>
            <a:pPr lvl="2"/>
            <a:r>
              <a:rPr lang="en-US" dirty="0"/>
              <a:t>Ordering is not guaranteed across shards</a:t>
            </a:r>
          </a:p>
          <a:p>
            <a:pPr lvl="1"/>
            <a:r>
              <a:rPr lang="en-US"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141</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dirty="0">
                <a:hlinkClick r:id="rId3"/>
              </a:rPr>
              <a:t>https://docs.aws.amazon.com/streams/latest/dev/key-concepts.html</a:t>
            </a:r>
            <a:r>
              <a:rPr lang="en-US" dirty="0"/>
              <a:t> </a:t>
            </a:r>
          </a:p>
        </p:txBody>
      </p:sp>
    </p:spTree>
    <p:extLst>
      <p:ext uri="{BB962C8B-B14F-4D97-AF65-F5344CB8AC3E}">
        <p14:creationId xmlns:p14="http://schemas.microsoft.com/office/powerpoint/2010/main" val="38280233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it-IT" dirty="0" err="1"/>
              <a:t>Ingestion</a:t>
            </a:r>
            <a:r>
              <a:rPr lang="it-IT" dirty="0"/>
              <a:t>: stream (AWS)</a:t>
            </a:r>
            <a:endParaRPr lang="en-US" dirty="0"/>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dirty="0" err="1"/>
              <a:t>Resharding</a:t>
            </a:r>
            <a:r>
              <a:rPr lang="en-US" dirty="0"/>
              <a:t> (i.e., scaling)</a:t>
            </a:r>
          </a:p>
          <a:p>
            <a:pPr lvl="1"/>
            <a:r>
              <a:rPr lang="en-US" dirty="0"/>
              <a:t>Split a shard into two, or merge two shards</a:t>
            </a:r>
          </a:p>
          <a:p>
            <a:pPr lvl="1"/>
            <a:r>
              <a:rPr lang="en-US" dirty="0"/>
              <a:t>Users must scale shards up and down manually</a:t>
            </a:r>
          </a:p>
          <a:p>
            <a:pPr lvl="2"/>
            <a:r>
              <a:rPr lang="en-US" dirty="0"/>
              <a:t>Monitor usage with Amazon CloudWatch and modify scale as needed</a:t>
            </a:r>
          </a:p>
          <a:p>
            <a:pPr lvl="1"/>
            <a:r>
              <a:rPr lang="en-US" dirty="0"/>
              <a:t>Avoid shard management by using Kinesis Data Firehose</a:t>
            </a:r>
          </a:p>
          <a:p>
            <a:r>
              <a:rPr lang="en-US" dirty="0"/>
              <a:t>Kinesis is a regional service, with streams scoped to specific regions</a:t>
            </a:r>
          </a:p>
          <a:p>
            <a:pPr lvl="1"/>
            <a:r>
              <a:rPr lang="en-US" dirty="0"/>
              <a:t>All ingested data must travel to the region in which the stream is defined</a:t>
            </a:r>
          </a:p>
          <a:p>
            <a:r>
              <a:rPr lang="en-US" dirty="0"/>
              <a:t>Costs</a:t>
            </a:r>
          </a:p>
          <a:p>
            <a:pPr lvl="1"/>
            <a:r>
              <a:rPr lang="en-US" dirty="0"/>
              <a:t>Priced by shard hour, data volume, and data retention period</a:t>
            </a:r>
          </a:p>
          <a:p>
            <a:pPr lvl="1"/>
            <a:r>
              <a:rPr lang="en-US"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142</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dirty="0">
                <a:hlinkClick r:id="rId2"/>
              </a:rPr>
              <a:t>https://aws.amazon.com/cloudwatch/</a:t>
            </a:r>
            <a:br>
              <a:rPr lang="en-US" dirty="0"/>
            </a:br>
            <a:r>
              <a:rPr lang="en-US" dirty="0">
                <a:hlinkClick r:id="rId3"/>
              </a:rPr>
              <a:t>https://aws.amazon.com/kinesis/data-firehose</a:t>
            </a:r>
            <a:r>
              <a:rPr lang="en-US" dirty="0"/>
              <a:t>  </a:t>
            </a:r>
          </a:p>
        </p:txBody>
      </p:sp>
    </p:spTree>
    <p:extLst>
      <p:ext uri="{BB962C8B-B14F-4D97-AF65-F5344CB8AC3E}">
        <p14:creationId xmlns:p14="http://schemas.microsoft.com/office/powerpoint/2010/main" val="37873363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a:xfrm>
            <a:off x="838200" y="365125"/>
            <a:ext cx="10515600" cy="1325563"/>
          </a:xfrm>
        </p:spPr>
        <p:txBody>
          <a:bodyPr/>
          <a:lstStyle/>
          <a:p>
            <a:r>
              <a:rPr lang="it-IT" dirty="0" err="1"/>
              <a:t>Ingestion</a:t>
            </a:r>
            <a:r>
              <a:rPr lang="it-IT" dirty="0"/>
              <a:t>: stream</a:t>
            </a:r>
            <a:endParaRPr lang="en-US" dirty="0"/>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143</a:t>
            </a:fld>
            <a:endParaRPr lang="it-IT"/>
          </a:p>
        </p:txBody>
      </p:sp>
    </p:spTree>
    <p:extLst>
      <p:ext uri="{BB962C8B-B14F-4D97-AF65-F5344CB8AC3E}">
        <p14:creationId xmlns:p14="http://schemas.microsoft.com/office/powerpoint/2010/main" val="2080443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144</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computing/processing</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 compose code functions in a loose orchestration</a:t>
            </a:r>
          </a:p>
          <a:p>
            <a:pPr lvl="1"/>
            <a:r>
              <a:rPr lang="en-US" dirty="0"/>
              <a:t>Build modular back-end systems</a:t>
            </a:r>
          </a:p>
          <a:p>
            <a:pPr lvl="1"/>
            <a:r>
              <a:rPr lang="en-US" dirty="0"/>
              <a:t>Event-driven and push-based pipelines</a:t>
            </a:r>
          </a:p>
          <a:p>
            <a:r>
              <a:rPr lang="en-US" dirty="0"/>
              <a:t>With Lambda, you are responsible only for your code (Lambda function)</a:t>
            </a:r>
          </a:p>
          <a:p>
            <a:pPr lvl="1"/>
            <a:r>
              <a:rPr lang="en-US" dirty="0"/>
              <a:t>Lambda manages the compute fleet that offers a balance of memory and CPU</a:t>
            </a:r>
          </a:p>
          <a:p>
            <a:pPr lvl="1"/>
            <a:r>
              <a:rPr lang="en-US" dirty="0"/>
              <a:t>Lambda performs operational and administrative activities on your behalf</a:t>
            </a:r>
          </a:p>
          <a:p>
            <a:pPr lvl="2"/>
            <a:r>
              <a:rPr lang="en-US"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145</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Serverless</a:t>
            </a:r>
            <a:r>
              <a:rPr lang="it-IT" dirty="0"/>
              <a:t> computing (AWS Lambda)</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AWS Lambda</a:t>
            </a:r>
          </a:p>
          <a:p>
            <a:pPr lvl="1"/>
            <a:r>
              <a:rPr lang="en-US" dirty="0"/>
              <a:t>A Lambda function is a granular service</a:t>
            </a:r>
          </a:p>
          <a:p>
            <a:pPr lvl="1"/>
            <a:r>
              <a:rPr lang="en-US" dirty="0"/>
              <a:t>The Lambda runtime invokes a lambda function multiple times in parallel</a:t>
            </a:r>
          </a:p>
          <a:p>
            <a:pPr lvl="1"/>
            <a:r>
              <a:rPr lang="en-US" dirty="0"/>
              <a:t>Compute service that executes code written in JavaScript/Python/C#/Java</a:t>
            </a:r>
          </a:p>
          <a:p>
            <a:pPr lvl="2"/>
            <a:r>
              <a:rPr lang="en-US" dirty="0"/>
              <a:t>Elastic Compute Cloud (EC2) servers run the code (e.g., a Linux server)</a:t>
            </a:r>
          </a:p>
          <a:p>
            <a:pPr lvl="1"/>
            <a:r>
              <a:rPr lang="en-US" dirty="0"/>
              <a:t>A function is `code + configuration + dependencies`</a:t>
            </a:r>
          </a:p>
          <a:p>
            <a:pPr lvl="2"/>
            <a:r>
              <a:rPr lang="en-US" dirty="0"/>
              <a:t>Source code (JARs or DLLs) is zipped up and deployed to a container</a:t>
            </a:r>
          </a:p>
          <a:p>
            <a:pPr lvl="1"/>
            <a:r>
              <a:rPr lang="en-US"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146</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lstStyle/>
          <a:p>
            <a:r>
              <a:rPr lang="it-IT" dirty="0" err="1"/>
              <a:t>Serverless</a:t>
            </a:r>
            <a:r>
              <a:rPr lang="it-IT" dirty="0"/>
              <a:t> computing (</a:t>
            </a:r>
            <a:r>
              <a:rPr lang="it-IT" dirty="0" err="1"/>
              <a:t>FaaS</a:t>
            </a:r>
            <a:r>
              <a:rPr lang="it-IT" dirty="0"/>
              <a:t>)</a:t>
            </a:r>
            <a:endParaRPr lang="en-US" dirty="0"/>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err="1"/>
              <a:t>FaaS</a:t>
            </a:r>
            <a:r>
              <a:rPr lang="en-US" dirty="0"/>
              <a:t>: write single-purpose stateless functions</a:t>
            </a:r>
          </a:p>
          <a:p>
            <a:pPr lvl="1"/>
            <a:r>
              <a:rPr lang="en-US" dirty="0"/>
              <a:t>Keep the single responsibility principle in mind</a:t>
            </a:r>
          </a:p>
          <a:p>
            <a:pPr lvl="1"/>
            <a:r>
              <a:rPr lang="en-US" dirty="0"/>
              <a:t>A function that does just one thing is more testable and robust</a:t>
            </a:r>
          </a:p>
          <a:p>
            <a:pPr lvl="1"/>
            <a:r>
              <a:rPr lang="en-US" dirty="0"/>
              <a:t>A function with a well-defined interface is also more likely to be reused</a:t>
            </a:r>
          </a:p>
          <a:p>
            <a:pPr lvl="1"/>
            <a:r>
              <a:rPr lang="en-US" dirty="0"/>
              <a:t>Code should be created in a stateless style</a:t>
            </a:r>
          </a:p>
          <a:p>
            <a:pPr lvl="2"/>
            <a:r>
              <a:rPr lang="en-US" dirty="0"/>
              <a:t>Statelessness allows scalability</a:t>
            </a:r>
          </a:p>
          <a:p>
            <a:pPr lvl="2"/>
            <a:r>
              <a:rPr lang="en-US" dirty="0"/>
              <a:t>Local resources or processes will not survive along sessions</a:t>
            </a:r>
          </a:p>
          <a:p>
            <a:pPr lvl="1"/>
            <a:r>
              <a:rPr lang="en-US" dirty="0"/>
              <a:t>Functions that terminate sooner are cheaper</a:t>
            </a:r>
          </a:p>
          <a:p>
            <a:pPr lvl="2"/>
            <a:r>
              <a:rPr lang="en-US"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147</a:t>
            </a:fld>
            <a:endParaRPr lang="it-IT"/>
          </a:p>
        </p:txBody>
      </p:sp>
    </p:spTree>
    <p:extLst>
      <p:ext uri="{BB962C8B-B14F-4D97-AF65-F5344CB8AC3E}">
        <p14:creationId xmlns:p14="http://schemas.microsoft.com/office/powerpoint/2010/main" val="42468317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a:t>Patterns for data pipelines</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Patterns are architectural solutions to problems in software design</a:t>
            </a:r>
          </a:p>
          <a:p>
            <a:pPr lvl="1"/>
            <a:r>
              <a:rPr lang="en-US" dirty="0"/>
              <a:t>A (design) pattern is a general, best-practice reusable solution to a commonly occurring problem within a given context in software design </a:t>
            </a:r>
          </a:p>
          <a:p>
            <a:pPr lvl="1"/>
            <a:r>
              <a:rPr lang="en-US" dirty="0"/>
              <a:t>It is a template for how to solve a problem in many different situations</a:t>
            </a:r>
          </a:p>
          <a:p>
            <a:r>
              <a:rPr lang="en-US" dirty="0"/>
              <a:t>Patterns for serverless data pipelines</a:t>
            </a:r>
          </a:p>
          <a:p>
            <a:pPr lvl="2"/>
            <a:r>
              <a:rPr lang="en-US" dirty="0"/>
              <a:t>Command pattern</a:t>
            </a:r>
          </a:p>
          <a:p>
            <a:pPr lvl="2"/>
            <a:r>
              <a:rPr lang="en-US" dirty="0"/>
              <a:t>Messaging pattern</a:t>
            </a:r>
          </a:p>
          <a:p>
            <a:pPr lvl="2"/>
            <a:r>
              <a:rPr lang="en-US" dirty="0"/>
              <a:t>Priority queue pattern</a:t>
            </a:r>
          </a:p>
          <a:p>
            <a:pPr lvl="2"/>
            <a:r>
              <a:rPr lang="en-US" dirty="0"/>
              <a:t>Pipes and filters pattern</a:t>
            </a:r>
          </a:p>
        </p:txBody>
      </p:sp>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148</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dirty="0">
                <a:hlinkClick r:id="rId2"/>
              </a:rPr>
              <a:t>https://www.manning.com/books/aws-lambda-in-action</a:t>
            </a:r>
            <a:r>
              <a:rPr lang="en-US" dirty="0"/>
              <a:t> </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324" y="1834334"/>
            <a:ext cx="3473351" cy="4351338"/>
          </a:xfrm>
          <a:prstGeom prst="rect">
            <a:avLst/>
          </a:prstGeom>
        </p:spPr>
      </p:pic>
    </p:spTree>
    <p:extLst>
      <p:ext uri="{BB962C8B-B14F-4D97-AF65-F5344CB8AC3E}">
        <p14:creationId xmlns:p14="http://schemas.microsoft.com/office/powerpoint/2010/main" val="20484871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it-IT" dirty="0" err="1"/>
              <a:t>Command</a:t>
            </a:r>
            <a:r>
              <a:rPr lang="it-IT" dirty="0"/>
              <a:t> pattern</a:t>
            </a:r>
            <a:endParaRPr lang="en-US" dirty="0"/>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dirty="0"/>
              <a:t>Command pattern</a:t>
            </a:r>
          </a:p>
          <a:p>
            <a:pPr lvl="1"/>
            <a:r>
              <a:rPr lang="en-US" dirty="0"/>
              <a:t>A behavioral design pattern in which an object is used to encapsulate the information needed to perform an action or trigger an event</a:t>
            </a:r>
          </a:p>
          <a:p>
            <a:r>
              <a:rPr lang="en-US" dirty="0"/>
              <a:t>Encapsulate a request as an object </a:t>
            </a:r>
          </a:p>
          <a:p>
            <a:pPr lvl="1"/>
            <a:r>
              <a:rPr lang="en-US"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149</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dirty="0">
                <a:hlinkClick r:id="rId3"/>
              </a:rPr>
              <a:t>https://aws.amazon.com/api-gateway</a:t>
            </a:r>
            <a:r>
              <a:rPr lang="en-US" dirty="0"/>
              <a:t> </a:t>
            </a:r>
          </a:p>
        </p:txBody>
      </p:sp>
    </p:spTree>
    <p:extLst>
      <p:ext uri="{BB962C8B-B14F-4D97-AF65-F5344CB8AC3E}">
        <p14:creationId xmlns:p14="http://schemas.microsoft.com/office/powerpoint/2010/main" val="3745244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it-IT" dirty="0"/>
              <a:t>How </a:t>
            </a:r>
            <a:r>
              <a:rPr lang="it-IT" dirty="0" err="1"/>
              <a:t>did</a:t>
            </a:r>
            <a:r>
              <a:rPr lang="it-IT" dirty="0"/>
              <a:t> </a:t>
            </a:r>
            <a:r>
              <a:rPr lang="it-IT" dirty="0" err="1"/>
              <a:t>we</a:t>
            </a:r>
            <a:r>
              <a:rPr lang="it-IT" dirty="0"/>
              <a:t> </a:t>
            </a:r>
            <a:r>
              <a:rPr lang="it-IT" dirty="0" err="1"/>
              <a:t>get</a:t>
            </a:r>
            <a:r>
              <a:rPr lang="it-IT" dirty="0"/>
              <a:t> </a:t>
            </a:r>
            <a:r>
              <a:rPr lang="it-IT" dirty="0" err="1"/>
              <a:t>here</a:t>
            </a:r>
            <a:r>
              <a:rPr lang="it-IT" dirty="0"/>
              <a:t>?</a:t>
            </a:r>
            <a:endParaRPr lang="en-US" dirty="0"/>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it-IT" smtClean="0"/>
              <a:t>15</a:t>
            </a:fld>
            <a:endParaRPr lang="it-IT"/>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Decompose a complex processing task into a sequence of manageable services</a:t>
            </a:r>
          </a:p>
          <a:p>
            <a:pPr lvl="1"/>
            <a:r>
              <a:rPr lang="en-US" dirty="0"/>
              <a:t>Components designed to transform data are referred to as filters</a:t>
            </a:r>
          </a:p>
          <a:p>
            <a:pPr lvl="1"/>
            <a:r>
              <a:rPr lang="en-US"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150</a:t>
            </a:fld>
            <a:endParaRPr lang="it-IT"/>
          </a:p>
        </p:txBody>
      </p:sp>
    </p:spTree>
    <p:extLst>
      <p:ext uri="{BB962C8B-B14F-4D97-AF65-F5344CB8AC3E}">
        <p14:creationId xmlns:p14="http://schemas.microsoft.com/office/powerpoint/2010/main" val="18981401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Messaging pattern </a:t>
            </a:r>
          </a:p>
          <a:p>
            <a:pPr lvl="1"/>
            <a:r>
              <a:rPr lang="en-US" dirty="0"/>
              <a:t>Describes how two different parts of a message passing system connect and communicate with each other </a:t>
            </a:r>
          </a:p>
          <a:p>
            <a:r>
              <a:rPr lang="en-US" dirty="0"/>
              <a:t>Decouple services from direct dependence and allow storage of events in a queue</a:t>
            </a:r>
          </a:p>
          <a:p>
            <a:pPr lvl="1"/>
            <a:r>
              <a:rPr lang="en-US" dirty="0"/>
              <a:t>Reliability: if the consuming service goes offline, messages are retained in the queue and can still be processed</a:t>
            </a:r>
          </a:p>
          <a:p>
            <a:pPr lvl="1"/>
            <a:r>
              <a:rPr lang="en-US"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151</a:t>
            </a:fld>
            <a:endParaRPr lang="it-IT"/>
          </a:p>
        </p:txBody>
      </p:sp>
    </p:spTree>
    <p:extLst>
      <p:ext uri="{BB962C8B-B14F-4D97-AF65-F5344CB8AC3E}">
        <p14:creationId xmlns:p14="http://schemas.microsoft.com/office/powerpoint/2010/main" val="2144917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a:xfrm>
            <a:off x="838200" y="365125"/>
            <a:ext cx="10515600" cy="1325563"/>
          </a:xfrm>
        </p:spPr>
        <p:txBody>
          <a:bodyPr/>
          <a:lstStyle/>
          <a:p>
            <a:pPr lvl="2"/>
            <a:r>
              <a:rPr lang="en-US" sz="480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a:xfrm>
            <a:off x="838200" y="1825625"/>
            <a:ext cx="5181600" cy="4351338"/>
          </a:xfrm>
        </p:spPr>
        <p:txBody>
          <a:bodyPr/>
          <a:lstStyle/>
          <a:p>
            <a:r>
              <a:rPr lang="en-US" dirty="0"/>
              <a:t>Decouple and prioritize requests sent to services</a:t>
            </a:r>
          </a:p>
          <a:p>
            <a:pPr lvl="1"/>
            <a:r>
              <a:rPr lang="en-US" dirty="0"/>
              <a:t>Requests with a higher priority are received and processed more quickly than those with a lower priority</a:t>
            </a:r>
          </a:p>
          <a:p>
            <a:pPr lvl="1"/>
            <a:r>
              <a:rPr lang="en-US" dirty="0"/>
              <a:t>Useful in applications that offer different service level guarantees</a:t>
            </a:r>
          </a:p>
          <a:p>
            <a:r>
              <a:rPr lang="en-US" dirty="0"/>
              <a:t>Control how and when messages are dealt with</a:t>
            </a:r>
          </a:p>
          <a:p>
            <a:pPr lvl="1"/>
            <a:r>
              <a:rPr lang="en-US" dirty="0"/>
              <a:t>Different queues, topics, or streams to feed messages to your functions</a:t>
            </a:r>
          </a:p>
          <a:p>
            <a:pPr lvl="1"/>
            <a:r>
              <a:rPr lang="en-US"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152</a:t>
            </a:fld>
            <a:endParaRPr lang="it-IT"/>
          </a:p>
        </p:txBody>
      </p:sp>
    </p:spTree>
    <p:extLst>
      <p:ext uri="{BB962C8B-B14F-4D97-AF65-F5344CB8AC3E}">
        <p14:creationId xmlns:p14="http://schemas.microsoft.com/office/powerpoint/2010/main" val="29969738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153</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Identity and Access Management (IAM)</a:t>
            </a:r>
          </a:p>
          <a:p>
            <a:pPr lvl="1"/>
            <a:r>
              <a:rPr lang="en-US" dirty="0"/>
              <a:t>Web service that controls fine-grained access to AWS resources</a:t>
            </a:r>
          </a:p>
          <a:p>
            <a:pPr lvl="1"/>
            <a:r>
              <a:rPr lang="en-US" dirty="0"/>
              <a:t>IAM controls who is authenticated and authorized to use resources</a:t>
            </a:r>
          </a:p>
          <a:p>
            <a:r>
              <a:rPr lang="en-US" dirty="0"/>
              <a:t>IAM user</a:t>
            </a:r>
          </a:p>
          <a:p>
            <a:pPr lvl="1"/>
            <a:r>
              <a:rPr lang="en-US" dirty="0"/>
              <a:t>Unique identity recognized by AWS services and applications</a:t>
            </a:r>
          </a:p>
          <a:p>
            <a:pPr lvl="1"/>
            <a:r>
              <a:rPr lang="en-US"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154</a:t>
            </a:fld>
            <a:endParaRPr lang="it-IT"/>
          </a:p>
        </p:txBody>
      </p:sp>
    </p:spTree>
    <p:extLst>
      <p:ext uri="{BB962C8B-B14F-4D97-AF65-F5344CB8AC3E}">
        <p14:creationId xmlns:p14="http://schemas.microsoft.com/office/powerpoint/2010/main" val="215037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a:xfrm>
            <a:off x="838200" y="1700499"/>
            <a:ext cx="10515600" cy="4351338"/>
          </a:xfrm>
        </p:spPr>
        <p:txBody>
          <a:bodyPr/>
          <a:lstStyle/>
          <a:p>
            <a:r>
              <a:rPr lang="en-US" dirty="0"/>
              <a:t>IAM role</a:t>
            </a:r>
          </a:p>
          <a:p>
            <a:pPr lvl="1"/>
            <a:r>
              <a:rPr lang="en-US" dirty="0"/>
              <a:t>Set of policies for making AWS service requests</a:t>
            </a:r>
          </a:p>
          <a:p>
            <a:pPr lvl="1"/>
            <a:r>
              <a:rPr lang="en-US" dirty="0"/>
              <a:t>Trusted entities (e.g., such as IAM users) assume roles</a:t>
            </a:r>
          </a:p>
          <a:p>
            <a:pPr lvl="2"/>
            <a:r>
              <a:rPr lang="en-US" dirty="0"/>
              <a:t>Delegate access with defined permissions to trusted entities</a:t>
            </a:r>
          </a:p>
          <a:p>
            <a:pPr lvl="2"/>
            <a:r>
              <a:rPr lang="en-US" dirty="0"/>
              <a:t>There is no limit to the number of IAM roles a user can assume</a:t>
            </a:r>
          </a:p>
          <a:p>
            <a:r>
              <a:rPr lang="en-US" dirty="0"/>
              <a:t>User vs role</a:t>
            </a:r>
          </a:p>
          <a:p>
            <a:pPr lvl="1"/>
            <a:r>
              <a:rPr lang="en-US" dirty="0"/>
              <a:t>User has permanent long-term credentials and is used to directly interact with AWS services</a:t>
            </a:r>
          </a:p>
          <a:p>
            <a:pPr lvl="1"/>
            <a:r>
              <a:rPr lang="en-US" dirty="0"/>
              <a:t>Role does not have credentials and cannot make direct requests to AWS services</a:t>
            </a:r>
          </a:p>
          <a:p>
            <a:pPr lvl="1"/>
            <a:r>
              <a:rPr lang="en-US"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155</a:t>
            </a:fld>
            <a:endParaRPr lang="it-IT"/>
          </a:p>
        </p:txBody>
      </p:sp>
    </p:spTree>
    <p:extLst>
      <p:ext uri="{BB962C8B-B14F-4D97-AF65-F5344CB8AC3E}">
        <p14:creationId xmlns:p14="http://schemas.microsoft.com/office/powerpoint/2010/main" val="9684411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a:xfrm>
            <a:off x="838200" y="365125"/>
            <a:ext cx="10515600" cy="1325563"/>
          </a:xfrm>
        </p:spPr>
        <p:txBody>
          <a:bodyPr/>
          <a:lstStyle/>
          <a:p>
            <a:r>
              <a:rPr lang="en-US"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a:xfrm>
            <a:off x="838200" y="1700499"/>
            <a:ext cx="10515600" cy="4351338"/>
          </a:xfrm>
        </p:spPr>
        <p:txBody>
          <a:bodyPr/>
          <a:lstStyle/>
          <a:p>
            <a:r>
              <a:rPr lang="en-US" dirty="0"/>
              <a:t>Alice (i.e</a:t>
            </a:r>
            <a:r>
              <a:rPr lang="en-US"/>
              <a:t>., an </a:t>
            </a:r>
            <a:r>
              <a:rPr lang="en-US" dirty="0"/>
              <a:t>IAM user) is a firewoman </a:t>
            </a:r>
          </a:p>
          <a:p>
            <a:pPr lvl="1"/>
            <a:r>
              <a:rPr lang="en-US" dirty="0"/>
              <a:t>She is the same person with or without her turnout gear</a:t>
            </a:r>
          </a:p>
          <a:p>
            <a:pPr lvl="1"/>
            <a:r>
              <a:rPr lang="en-US" dirty="0"/>
              <a:t>As a firewoman (i.e., a role)</a:t>
            </a:r>
          </a:p>
          <a:p>
            <a:pPr lvl="2"/>
            <a:r>
              <a:rPr lang="en-US" dirty="0"/>
              <a:t>If she speeds to a house fire and passes a police officer, he isn't going to give her a ticket</a:t>
            </a:r>
          </a:p>
          <a:p>
            <a:pPr lvl="2"/>
            <a:r>
              <a:rPr lang="en-US" dirty="0"/>
              <a:t>In her role as a </a:t>
            </a:r>
            <a:r>
              <a:rPr lang="en-US" i="1" dirty="0"/>
              <a:t>firewoman</a:t>
            </a:r>
            <a:r>
              <a:rPr lang="en-US" dirty="0"/>
              <a:t>, she is allowed to speed to the house fire </a:t>
            </a:r>
          </a:p>
          <a:p>
            <a:pPr lvl="1"/>
            <a:r>
              <a:rPr lang="en-US" dirty="0"/>
              <a:t>As a private citizen (i.e., another role)</a:t>
            </a:r>
          </a:p>
          <a:p>
            <a:pPr lvl="2"/>
            <a:r>
              <a:rPr lang="en-US" dirty="0"/>
              <a:t>When she is off duty, if she speeds past that same police officer, he's going to give her a ticket</a:t>
            </a:r>
          </a:p>
          <a:p>
            <a:pPr lvl="2"/>
            <a:r>
              <a:rPr lang="en-US" dirty="0"/>
              <a:t>In her role as a </a:t>
            </a:r>
            <a:r>
              <a:rPr lang="en-US" i="1" dirty="0"/>
              <a:t>private citizen</a:t>
            </a:r>
            <a:r>
              <a:rPr lang="en-US"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156</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157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910096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p:txBody>
          <a:bodyPr/>
          <a:lstStyle/>
          <a:p>
            <a:r>
              <a:rPr lang="en-US" dirty="0"/>
              <a:t>Amazon Elastic Compute Cloud</a:t>
            </a:r>
          </a:p>
          <a:p>
            <a:pPr lvl="1"/>
            <a:r>
              <a:rPr lang="en-US" dirty="0"/>
              <a:t>A web service that provides resizable compute capacity</a:t>
            </a:r>
          </a:p>
          <a:p>
            <a:pPr lvl="1"/>
            <a:r>
              <a:rPr lang="en-US" dirty="0"/>
              <a:t>Complete control of computing resources</a:t>
            </a:r>
          </a:p>
          <a:p>
            <a:pPr lvl="2"/>
            <a:r>
              <a:rPr lang="en-US" dirty="0"/>
              <a:t>Processor, storage, networking, operating system, and purchase model</a:t>
            </a:r>
          </a:p>
          <a:p>
            <a:r>
              <a:rPr lang="en-US" dirty="0"/>
              <a:t>Amazon Machine Image is a template of a software configuration </a:t>
            </a:r>
          </a:p>
          <a:p>
            <a:pPr lvl="1"/>
            <a:r>
              <a:rPr lang="en-US" dirty="0"/>
              <a:t>E.g., an operating system, an application server, and applications</a:t>
            </a:r>
          </a:p>
          <a:p>
            <a:pPr lvl="1"/>
            <a:r>
              <a:rPr lang="en-US" dirty="0"/>
              <a:t>From an AMI, you launch (multiple) instances running as a virtual servers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158</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a:t>
            </a:r>
            <a:br>
              <a:rPr lang="en-US" dirty="0"/>
            </a:br>
            <a:r>
              <a:rPr lang="en-US" dirty="0">
                <a:hlinkClick r:id="rId4"/>
              </a:rPr>
              <a:t>https://docs.aws.amazon.com/AWSEC2/latest/UserGuide/compute-optimized-instances.html</a:t>
            </a:r>
            <a:r>
              <a:rPr lang="en-US" dirty="0"/>
              <a:t> (example of AMI)</a:t>
            </a:r>
          </a:p>
        </p:txBody>
      </p:sp>
    </p:spTree>
    <p:extLst>
      <p:ext uri="{BB962C8B-B14F-4D97-AF65-F5344CB8AC3E}">
        <p14:creationId xmlns:p14="http://schemas.microsoft.com/office/powerpoint/2010/main" val="32297263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idx="1"/>
          </p:nvPr>
        </p:nvSpPr>
        <p:spPr/>
        <p:txBody>
          <a:bodyPr/>
          <a:lstStyle/>
          <a:p>
            <a:r>
              <a:rPr lang="en-US" dirty="0"/>
              <a:t>An instance type determines the hardware of the host computer</a:t>
            </a:r>
          </a:p>
          <a:p>
            <a:pPr lvl="1"/>
            <a:r>
              <a:rPr lang="en-US" dirty="0"/>
              <a:t>Each instance type offers different compute and memory capabilities</a:t>
            </a:r>
          </a:p>
          <a:p>
            <a:pPr lvl="1"/>
            <a:r>
              <a:rPr lang="en-US" dirty="0"/>
              <a:t>After launch, you can interact with it as you would with any computer</a:t>
            </a:r>
          </a:p>
          <a:p>
            <a:pPr lvl="1"/>
            <a:r>
              <a:rPr lang="en-US" dirty="0"/>
              <a:t>You have complete control of your instances</a:t>
            </a:r>
          </a:p>
          <a:p>
            <a:pPr lvl="2"/>
            <a:r>
              <a:rPr lang="en-US" dirty="0"/>
              <a:t>E.g., `</a:t>
            </a:r>
            <a:r>
              <a:rPr lang="en-US" dirty="0" err="1"/>
              <a:t>sudo</a:t>
            </a:r>
            <a:r>
              <a:rPr lang="en-US" dirty="0"/>
              <a:t>` to run commands</a:t>
            </a:r>
          </a:p>
        </p:txBody>
      </p:sp>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159</a:t>
            </a:fld>
            <a:endParaRPr lang="it-IT"/>
          </a:p>
        </p:txBody>
      </p:sp>
      <p:sp>
        <p:nvSpPr>
          <p:cNvPr id="6" name="Content Placeholder 5">
            <a:extLst>
              <a:ext uri="{FF2B5EF4-FFF2-40B4-BE49-F238E27FC236}">
                <a16:creationId xmlns:a16="http://schemas.microsoft.com/office/drawing/2014/main" id="{7C8567E1-D3B7-4CD1-B9D5-DF10B44079B6}"/>
              </a:ext>
            </a:extLst>
          </p:cNvPr>
          <p:cNvSpPr>
            <a:spLocks noGrp="1"/>
          </p:cNvSpPr>
          <p:nvPr>
            <p:ph idx="13"/>
          </p:nvPr>
        </p:nvSpPr>
        <p:spPr/>
        <p:txBody>
          <a:bodyPr/>
          <a:lstStyle/>
          <a:p>
            <a:r>
              <a:rPr lang="en-US" dirty="0">
                <a:hlinkClick r:id="rId2"/>
              </a:rPr>
              <a:t>https://aws.amazon.com/ec2/instance-types/</a:t>
            </a:r>
            <a:r>
              <a:rPr lang="en-US" dirty="0"/>
              <a:t> </a:t>
            </a:r>
          </a:p>
        </p:txBody>
      </p:sp>
    </p:spTree>
    <p:extLst>
      <p:ext uri="{BB962C8B-B14F-4D97-AF65-F5344CB8AC3E}">
        <p14:creationId xmlns:p14="http://schemas.microsoft.com/office/powerpoint/2010/main" val="615989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Companies are collecting tons of data to enable advanced analytics</a:t>
            </a:r>
          </a:p>
          <a:p>
            <a:pPr lvl="1"/>
            <a:r>
              <a:rPr lang="en-US" dirty="0"/>
              <a:t>Raw data is difficult to obtain, interpret, and maintain </a:t>
            </a:r>
          </a:p>
          <a:p>
            <a:pPr lvl="1"/>
            <a:r>
              <a:rPr lang="en-US" dirty="0"/>
              <a:t>Data is more and more heterogeneous</a:t>
            </a:r>
          </a:p>
          <a:p>
            <a:pPr lvl="1"/>
            <a:r>
              <a:rPr lang="en-US" dirty="0"/>
              <a:t>There is need for curating data to make it </a:t>
            </a:r>
            <a:r>
              <a:rPr lang="en-US" dirty="0">
                <a:solidFill>
                  <a:srgbClr val="0070C0"/>
                </a:solidFill>
              </a:rPr>
              <a:t>consumable</a:t>
            </a:r>
          </a:p>
          <a:p>
            <a:endParaRPr lang="en-US" dirty="0"/>
          </a:p>
          <a:p>
            <a:r>
              <a:rPr lang="en-US" dirty="0"/>
              <a:t>Where are we </a:t>
            </a:r>
            <a:r>
              <a:rPr lang="en-US" dirty="0">
                <a:solidFill>
                  <a:srgbClr val="0070C0"/>
                </a:solidFill>
              </a:rPr>
              <a:t>collecting</a:t>
            </a:r>
            <a:r>
              <a:rPr lang="en-US" dirty="0"/>
              <a:t>/</a:t>
            </a:r>
            <a:r>
              <a:rPr lang="en-US" dirty="0">
                <a:solidFill>
                  <a:srgbClr val="0070C0"/>
                </a:solidFill>
              </a:rPr>
              <a:t>processing</a:t>
            </a:r>
            <a:r>
              <a:rPr lang="en-US" dirty="0"/>
              <a:t> data?</a:t>
            </a:r>
          </a:p>
          <a:p>
            <a:pPr lvl="1"/>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16</a:t>
            </a:fld>
            <a:endParaRPr lang="it-IT"/>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Single </a:t>
            </a:r>
            <a:r>
              <a:rPr lang="it-IT" dirty="0" err="1"/>
              <a:t>instance</a:t>
            </a:r>
            <a:r>
              <a:rPr lang="it-IT" dirty="0"/>
              <a:t>: AWS EC2</a:t>
            </a:r>
            <a:endParaRPr lang="en-US" dirty="0"/>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01011"/>
            <a:ext cx="5181600" cy="336064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t>160</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dirty="0">
                <a:hlinkClick r:id="rId3"/>
              </a:rPr>
              <a:t>https://aws.amazon.com/ec2/instance-types/</a:t>
            </a:r>
            <a:r>
              <a:rPr lang="en-US" dirty="0"/>
              <a:t> </a:t>
            </a:r>
          </a:p>
        </p:txBody>
      </p:sp>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4"/>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439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AWS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Amazon EMR is a data platform based on the Hadoop stack</a:t>
            </a:r>
          </a:p>
          <a:p>
            <a:pPr lvl="1"/>
            <a:r>
              <a:rPr lang="en-US" dirty="0"/>
              <a:t>Apache Spark, Apache Hive, Apache HBase, etc.</a:t>
            </a:r>
          </a:p>
          <a:p>
            <a:pPr lvl="1"/>
            <a:r>
              <a:rPr lang="en-US" dirty="0"/>
              <a:t>You can run workloads on </a:t>
            </a:r>
          </a:p>
          <a:p>
            <a:pPr lvl="2"/>
            <a:r>
              <a:rPr lang="en-US" dirty="0"/>
              <a:t>Amazon EC2 instances</a:t>
            </a:r>
          </a:p>
          <a:p>
            <a:pPr lvl="2"/>
            <a:r>
              <a:rPr lang="en-US" dirty="0"/>
              <a:t>Amazon Elastic Kubernetes Service (EKS) clusters</a:t>
            </a:r>
          </a:p>
          <a:p>
            <a:pPr lvl="2"/>
            <a:r>
              <a:rPr lang="en-US" dirty="0"/>
              <a:t>On-premises using EMR on AWS Outposts</a:t>
            </a:r>
          </a:p>
          <a:p>
            <a:r>
              <a:rPr lang="en-US" dirty="0"/>
              <a:t>Example of workload</a:t>
            </a:r>
          </a:p>
          <a:p>
            <a:pPr lvl="1"/>
            <a:r>
              <a:rPr lang="en-US" dirty="0"/>
              <a:t>Upload input data into Amazon S3</a:t>
            </a:r>
          </a:p>
          <a:p>
            <a:pPr lvl="1"/>
            <a:r>
              <a:rPr lang="en-US" dirty="0"/>
              <a:t>EMR launches EC2 instances that you specified</a:t>
            </a:r>
          </a:p>
          <a:p>
            <a:pPr lvl="1"/>
            <a:r>
              <a:rPr lang="en-US" dirty="0"/>
              <a:t>EMR begins the execution while pulling the input data from S3 into the launched instances</a:t>
            </a:r>
          </a:p>
          <a:p>
            <a:pPr lvl="1"/>
            <a:r>
              <a:rPr lang="en-US"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161</a:t>
            </a:fld>
            <a:endParaRPr lang="it-IT"/>
          </a:p>
        </p:txBody>
      </p:sp>
    </p:spTree>
    <p:extLst>
      <p:ext uri="{BB962C8B-B14F-4D97-AF65-F5344CB8AC3E}">
        <p14:creationId xmlns:p14="http://schemas.microsoft.com/office/powerpoint/2010/main" val="598574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Batch </a:t>
            </a:r>
            <a:r>
              <a:rPr lang="it-IT" dirty="0" err="1"/>
              <a:t>ingestion</a:t>
            </a:r>
            <a:r>
              <a:rPr lang="it-IT" dirty="0"/>
              <a:t> and processing</a:t>
            </a:r>
            <a:endParaRPr lang="en-US" b="0" i="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dirty="0"/>
              <a:t>Optimizing soil moisture is crucial for watering and crop performance [1]</a:t>
            </a:r>
          </a:p>
          <a:p>
            <a:pPr lvl="1"/>
            <a:r>
              <a:rPr lang="en-US" b="1" dirty="0">
                <a:solidFill>
                  <a:srgbClr val="0070C0"/>
                </a:solidFill>
              </a:rPr>
              <a:t>GOAL</a:t>
            </a:r>
            <a:r>
              <a:rPr lang="en-US" dirty="0"/>
              <a:t>: saving water while improving fruit quality (i.e., provide a recommendation of the amount necessary water)</a:t>
            </a:r>
          </a:p>
          <a:p>
            <a:pPr lvl="1"/>
            <a:r>
              <a:rPr lang="en-US" dirty="0">
                <a:solidFill>
                  <a:srgbClr val="FF5050"/>
                </a:solidFill>
              </a:rPr>
              <a:t>Soils </a:t>
            </a:r>
            <a:r>
              <a:rPr lang="en-US" dirty="0"/>
              <a:t>have different water retention</a:t>
            </a:r>
          </a:p>
          <a:p>
            <a:pPr lvl="1"/>
            <a:r>
              <a:rPr lang="en-US" dirty="0">
                <a:solidFill>
                  <a:srgbClr val="FF5050"/>
                </a:solidFill>
              </a:rPr>
              <a:t>Watering systems </a:t>
            </a:r>
            <a:r>
              <a:rPr lang="en-US" dirty="0"/>
              <a:t>have different behaviors (e.g., drippers and sprinklers)</a:t>
            </a:r>
          </a:p>
          <a:p>
            <a:pPr lvl="1"/>
            <a:r>
              <a:rPr lang="en-US" dirty="0">
                <a:solidFill>
                  <a:srgbClr val="FF5050"/>
                </a:solidFill>
              </a:rPr>
              <a:t>Plants </a:t>
            </a:r>
            <a:r>
              <a:rPr lang="en-US" dirty="0"/>
              <a:t>have different water demand (e.g., Kiwi vs Grapes)</a:t>
            </a:r>
          </a:p>
          <a:p>
            <a:pPr lvl="2"/>
            <a:r>
              <a:rPr lang="en-US" dirty="0"/>
              <a:t>Kiwi (Actinidia deliciosa) has high water demand [2]</a:t>
            </a:r>
          </a:p>
          <a:p>
            <a:pPr lvl="1"/>
            <a:r>
              <a:rPr lang="en-US" dirty="0">
                <a:solidFill>
                  <a:srgbClr val="FF5050"/>
                </a:solidFill>
              </a:rPr>
              <a:t>Sensors</a:t>
            </a:r>
            <a:r>
              <a:rPr lang="en-US"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163</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dirty="0"/>
              <a:t>[1]</a:t>
            </a:r>
            <a:r>
              <a:rPr lang="en-US" dirty="0">
                <a:effectLst/>
                <a:latin typeface="Arial" panose="020B0604020202020204" pitchFamily="34" charset="0"/>
              </a:rPr>
              <a:t> </a:t>
            </a:r>
            <a:r>
              <a:rPr lang="en-US" dirty="0" err="1">
                <a:effectLst/>
                <a:latin typeface="Arial" panose="020B0604020202020204" pitchFamily="34" charset="0"/>
              </a:rPr>
              <a:t>Turkeltaub</a:t>
            </a:r>
            <a:r>
              <a:rPr lang="en-US"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dirty="0">
                <a:effectLst/>
                <a:latin typeface="Arial" panose="020B0604020202020204" pitchFamily="34" charset="0"/>
              </a:rPr>
            </a:br>
            <a:r>
              <a:rPr lang="en-US" dirty="0">
                <a:effectLst/>
                <a:latin typeface="Arial" panose="020B0604020202020204" pitchFamily="34" charset="0"/>
              </a:rPr>
              <a:t>[2] M. Judd, et al., Water use by sheltered kiwifruit under advective conditions, New Zealand journal of agricultural research 29 (1) (1986) 83–92.</a:t>
            </a:r>
            <a:endParaRPr lang="en-US"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Tree>
    <p:extLst>
      <p:ext uri="{BB962C8B-B14F-4D97-AF65-F5344CB8AC3E}">
        <p14:creationId xmlns:p14="http://schemas.microsoft.com/office/powerpoint/2010/main" val="30719136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dirty="0"/>
              <a:t>To achieve our goal, it necessary to understand of the soil behaves</a:t>
            </a:r>
          </a:p>
          <a:p>
            <a:endParaRPr lang="en-US" sz="2000" dirty="0"/>
          </a:p>
          <a:p>
            <a:r>
              <a:rPr lang="en-US" sz="2000" dirty="0">
                <a:solidFill>
                  <a:srgbClr val="FF5050"/>
                </a:solidFill>
              </a:rPr>
              <a:t>Simulate</a:t>
            </a:r>
            <a:r>
              <a:rPr lang="en-US" sz="2000" dirty="0"/>
              <a:t> [1, 2] the soil behavior according to physical models [3]</a:t>
            </a:r>
          </a:p>
          <a:p>
            <a:pPr lvl="1"/>
            <a:r>
              <a:rPr lang="en-US" sz="1600" dirty="0"/>
              <a:t>However a </a:t>
            </a:r>
            <a:r>
              <a:rPr lang="en-US" sz="1600" dirty="0">
                <a:solidFill>
                  <a:srgbClr val="FF5050"/>
                </a:solidFill>
              </a:rPr>
              <a:t>fine tuning </a:t>
            </a:r>
            <a:r>
              <a:rPr lang="en-US" sz="1600" dirty="0"/>
              <a:t>is required</a:t>
            </a:r>
          </a:p>
          <a:p>
            <a:pPr lvl="1"/>
            <a:r>
              <a:rPr lang="en-US" sz="1600" dirty="0"/>
              <a:t>We need to </a:t>
            </a:r>
            <a:r>
              <a:rPr lang="en-US" sz="1600" dirty="0">
                <a:solidFill>
                  <a:srgbClr val="0070C0"/>
                </a:solidFill>
              </a:rPr>
              <a:t>know/parametrize everything</a:t>
            </a:r>
          </a:p>
          <a:p>
            <a:pPr lvl="2"/>
            <a:r>
              <a:rPr lang="en-US" sz="1400" dirty="0"/>
              <a:t>Soil (e.g., retention curve, hysteresis [3])</a:t>
            </a:r>
          </a:p>
          <a:p>
            <a:pPr lvl="2"/>
            <a:r>
              <a:rPr lang="en-US" sz="1400" dirty="0"/>
              <a:t>Plant (e.g., roots, LAI)</a:t>
            </a:r>
          </a:p>
          <a:p>
            <a:pPr lvl="2"/>
            <a:r>
              <a:rPr lang="en-US" sz="1400" dirty="0"/>
              <a:t>Weather conditions (temperature, humidity, wind, precipitations)</a:t>
            </a:r>
          </a:p>
          <a:p>
            <a:pPr lvl="2"/>
            <a:r>
              <a:rPr lang="en-US" sz="1400" dirty="0"/>
              <a:t>Watering system (e.g., capacity, distance between drippers)</a:t>
            </a:r>
          </a:p>
          <a:p>
            <a:r>
              <a:rPr lang="en-US" sz="2000" dirty="0"/>
              <a:t>Tuning can take months (of human interactions)!</a:t>
            </a:r>
          </a:p>
          <a:p>
            <a:pPr lvl="1"/>
            <a:r>
              <a:rPr lang="en-US" sz="1600" dirty="0"/>
              <a:t>Need to collect samples from the field… if some parameter is incorrect we need to trace back</a:t>
            </a:r>
          </a:p>
          <a:p>
            <a:pPr lvl="1"/>
            <a:r>
              <a:rPr lang="en-US" sz="1600" dirty="0"/>
              <a:t>Need to implement/code all these features into the simulator [1, 2]</a:t>
            </a:r>
          </a:p>
          <a:p>
            <a:pPr lvl="1"/>
            <a:r>
              <a:rPr lang="en-US" sz="160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it-IT" sz="1000" dirty="0"/>
              <a:t>[1]</a:t>
            </a:r>
            <a:r>
              <a:rPr lang="en-US" sz="1000" dirty="0"/>
              <a:t> </a:t>
            </a:r>
            <a:r>
              <a:rPr lang="en-US" sz="1000" dirty="0" err="1"/>
              <a:t>Šimunek</a:t>
            </a:r>
            <a:r>
              <a:rPr lang="en-US" sz="1000" dirty="0"/>
              <a:t>, J., et al. "HYDRUS: Model use, calibration, and validation." Transactions of the ASABE 55.4 (2012): 1263-1274.</a:t>
            </a:r>
            <a:br>
              <a:rPr lang="en-US" sz="1000" dirty="0"/>
            </a:br>
            <a:r>
              <a:rPr lang="en-US" sz="1000" dirty="0"/>
              <a:t>[2] </a:t>
            </a:r>
            <a:r>
              <a:rPr lang="en-US" sz="1000" dirty="0" err="1"/>
              <a:t>Bittelli</a:t>
            </a:r>
            <a:r>
              <a:rPr lang="en-US" sz="1000" dirty="0"/>
              <a:t>, Marco, et al. Soil physics with Python: transport in the soil-plant-atmosphere system. OUP Oxford, 2015.</a:t>
            </a:r>
            <a:br>
              <a:rPr lang="en-US" sz="1000" dirty="0"/>
            </a:br>
            <a:r>
              <a:rPr lang="en-US" sz="1000" dirty="0"/>
              <a:t>[3] Van </a:t>
            </a:r>
            <a:r>
              <a:rPr lang="en-US" sz="1000" dirty="0" err="1"/>
              <a:t>Genuchten</a:t>
            </a:r>
            <a:r>
              <a:rPr lang="en-US" sz="1000" dirty="0"/>
              <a:t>, M. Th. "A closed‐form equation for predicting the hydraulic conductivity of unsaturated soils." Soil science society of America journal 44.5 (1980): 892-898.</a:t>
            </a:r>
            <a:br>
              <a:rPr lang="en-US" sz="1000" dirty="0"/>
            </a:br>
            <a:r>
              <a:rPr lang="en-US" sz="1000" dirty="0"/>
              <a:t>[4] Pham, Hung Q., </a:t>
            </a:r>
            <a:r>
              <a:rPr lang="en-US" sz="1000" dirty="0" err="1"/>
              <a:t>Delwyn</a:t>
            </a:r>
            <a:r>
              <a:rPr lang="en-US" sz="1000" dirty="0"/>
              <a:t> G. </a:t>
            </a:r>
            <a:r>
              <a:rPr lang="en-US" sz="1000" dirty="0" err="1"/>
              <a:t>Fredlund</a:t>
            </a:r>
            <a:r>
              <a:rPr lang="en-US" sz="100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it-IT" dirty="0" err="1"/>
              <a:t>Soil</a:t>
            </a:r>
            <a:r>
              <a:rPr lang="it-IT" dirty="0"/>
              <a:t> </a:t>
            </a:r>
            <a:r>
              <a:rPr lang="it-IT" dirty="0" err="1"/>
              <a:t>moisture</a:t>
            </a:r>
            <a:r>
              <a:rPr lang="it-IT" dirty="0"/>
              <a:t> monitoring </a:t>
            </a:r>
            <a:r>
              <a:rPr lang="it-IT" dirty="0" err="1"/>
              <a:t>as</a:t>
            </a:r>
            <a:r>
              <a:rPr lang="it-IT" dirty="0"/>
              <a:t> a case study</a:t>
            </a:r>
            <a:endParaRPr lang="en-US" dirty="0"/>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dirty="0"/>
              <a:t>But… we have sensors!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[1]                                      [2]                                          [3]</a:t>
            </a:r>
            <a:br>
              <a:rPr lang="en-US" dirty="0"/>
            </a:br>
            <a:endParaRPr lang="en-US" dirty="0"/>
          </a:p>
          <a:p>
            <a:r>
              <a:rPr lang="en-US" dirty="0"/>
              <a:t>These settings are too coarse to monitor soil moisture with precision, and 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165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it-IT" sz="800" dirty="0"/>
              <a:t>[1] </a:t>
            </a:r>
            <a:r>
              <a:rPr lang="en-US" sz="800" dirty="0" err="1"/>
              <a:t>Koyuncu</a:t>
            </a:r>
            <a:r>
              <a:rPr lang="en-US" sz="800" dirty="0"/>
              <a:t>, </a:t>
            </a:r>
            <a:r>
              <a:rPr lang="en-US" sz="800" dirty="0" err="1"/>
              <a:t>Hakan</a:t>
            </a:r>
            <a:r>
              <a:rPr lang="en-US" sz="800" dirty="0"/>
              <a:t>, et al. "Construction of 3D soil moisture maps in agricultural fields by using wireless sensor communication." Gazi University Journal of Science 34.1 (2021): 84-98.</a:t>
            </a:r>
            <a:br>
              <a:rPr lang="en-US" sz="800" dirty="0"/>
            </a:br>
            <a:r>
              <a:rPr lang="en-US" sz="800" dirty="0"/>
              <a:t>[2] Zheng, Zhong, et al. "Spatial estimation of soil moisture and salinity with neural kriging." International Conference on Computer and Computing Technologies in Agriculture. Springer, Boston, MA, 2008.</a:t>
            </a:r>
            <a:br>
              <a:rPr lang="en-US" sz="800" dirty="0"/>
            </a:br>
            <a:r>
              <a:rPr lang="en-US" sz="800" dirty="0"/>
              <a:t>[3] </a:t>
            </a:r>
            <a:r>
              <a:rPr lang="en-US" sz="800" dirty="0" err="1"/>
              <a:t>Fersch</a:t>
            </a:r>
            <a:r>
              <a:rPr lang="en-US" sz="80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We consider an orchard where </a:t>
            </a:r>
          </a:p>
          <a:p>
            <a:pPr lvl="1"/>
            <a:r>
              <a:rPr lang="en-US">
                <a:solidFill>
                  <a:srgbClr val="FF5050"/>
                </a:solidFill>
              </a:rPr>
              <a:t>Kiwi plants </a:t>
            </a:r>
            <a:r>
              <a:rPr lang="en-US"/>
              <a:t>are aligned along </a:t>
            </a:r>
            <a:r>
              <a:rPr lang="en-US">
                <a:solidFill>
                  <a:srgbClr val="FF5050"/>
                </a:solidFill>
              </a:rPr>
              <a:t>rows</a:t>
            </a:r>
          </a:p>
          <a:p>
            <a:pPr lvl="1"/>
            <a:r>
              <a:rPr lang="en-US"/>
              <a:t>Each row has many</a:t>
            </a:r>
            <a:r>
              <a:rPr lang="en-US">
                <a:solidFill>
                  <a:srgbClr val="FF5050"/>
                </a:solidFill>
              </a:rPr>
              <a:t> drippers</a:t>
            </a:r>
            <a:r>
              <a:rPr lang="en-US"/>
              <a:t> (e.g., 1 every meter)</a:t>
            </a:r>
          </a:p>
          <a:p>
            <a:pPr lvl="1"/>
            <a:r>
              <a:rPr lang="en-US"/>
              <a:t>Drippers can water a </a:t>
            </a:r>
            <a:r>
              <a:rPr lang="en-US">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40768876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dirty="0"/>
              <a:t>Sensors layouts and symmetry assumptions</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a:t>When the watered volume is symmetric along the row, a </a:t>
            </a:r>
            <a:r>
              <a:rPr lang="en-US">
                <a:solidFill>
                  <a:srgbClr val="FF5050"/>
                </a:solidFill>
              </a:rPr>
              <a:t>2D grid of sensors </a:t>
            </a:r>
            <a:r>
              <a:rPr lang="en-US"/>
              <a:t>(left) is sufficient to represent the entire soil volume</a:t>
            </a:r>
          </a:p>
          <a:p>
            <a:endParaRPr lang="en-US"/>
          </a:p>
          <a:p>
            <a:r>
              <a:rPr lang="en-US"/>
              <a:t>When relevant moisture variations take place along the row too, a </a:t>
            </a:r>
            <a:r>
              <a:rPr lang="en-US">
                <a:solidFill>
                  <a:srgbClr val="FF5050"/>
                </a:solidFill>
              </a:rPr>
              <a:t>3D grid of sensors</a:t>
            </a:r>
            <a:r>
              <a:rPr lang="en-US"/>
              <a:t> (right) is required</a:t>
            </a:r>
          </a:p>
          <a:p>
            <a:pPr lvl="1"/>
            <a:r>
              <a:rPr lang="en-US"/>
              <a:t>E.g., too sparse drippers </a:t>
            </a:r>
          </a:p>
          <a:p>
            <a:pPr lvl="1"/>
            <a:r>
              <a:rPr lang="en-US"/>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167</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1931777"/>
            <a:ext cx="4337516" cy="1569567"/>
          </a:xfrm>
        </p:spPr>
      </p:pic>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4440516"/>
            <a:ext cx="4337516" cy="1570728"/>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dirty="0"/>
              <a:t>From sensors to soil profiles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168</a:t>
            </a:fld>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Francia, Matteo, et al. "Multi-sensor profiling for precision soil-moisture monitoring." Computers and Electronics in Agriculture 197 (2022): 106924.</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a:xfrm>
            <a:off x="838200" y="3724977"/>
            <a:ext cx="10515600" cy="2326860"/>
          </a:xfrm>
        </p:spPr>
        <p:txBody>
          <a:bodyPr/>
          <a:lstStyle/>
          <a:p>
            <a:r>
              <a:rPr lang="en-US" dirty="0"/>
              <a:t>(a) Soil moisture is a continuum in the soil</a:t>
            </a:r>
          </a:p>
          <a:p>
            <a:r>
              <a:rPr lang="en-US" dirty="0"/>
              <a:t>(b) Sensors return a discretized representation of soil moisture</a:t>
            </a:r>
          </a:p>
          <a:p>
            <a:pPr lvl="1"/>
            <a:r>
              <a:rPr lang="en-US" dirty="0"/>
              <a:t>Depending on the number of sensors and on their layout the monitoring accuracy changes</a:t>
            </a:r>
          </a:p>
          <a:p>
            <a:r>
              <a:rPr lang="en-US" dirty="0"/>
              <a:t>(c) </a:t>
            </a:r>
            <a:r>
              <a:rPr lang="en-US" b="1" dirty="0"/>
              <a:t>Goal</a:t>
            </a:r>
            <a:r>
              <a:rPr lang="en-US" dirty="0"/>
              <a:t>: produce fine-grained soil profiles out of coarse-grained layouts</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137" y="145467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279" y="1454674"/>
            <a:ext cx="2011680" cy="2079782"/>
          </a:xfrm>
          <a:prstGeom prst="rect">
            <a:avLst/>
          </a:prstGeom>
        </p:spPr>
      </p:pic>
      <p:pic>
        <p:nvPicPr>
          <p:cNvPr id="27" name="Elemento grafico 26">
            <a:extLst>
              <a:ext uri="{FF2B5EF4-FFF2-40B4-BE49-F238E27FC236}">
                <a16:creationId xmlns:a16="http://schemas.microsoft.com/office/drawing/2014/main" id="{101953B8-4B3D-A8E2-DDFA-69656193E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0420" y="1454678"/>
            <a:ext cx="2011680" cy="2091617"/>
          </a:xfrm>
          <a:prstGeom prst="rect">
            <a:avLst/>
          </a:prstGeom>
        </p:spPr>
      </p:pic>
      <p:sp>
        <p:nvSpPr>
          <p:cNvPr id="31" name="Segnaposto contenuto 30">
            <a:extLst>
              <a:ext uri="{FF2B5EF4-FFF2-40B4-BE49-F238E27FC236}">
                <a16:creationId xmlns:a16="http://schemas.microsoft.com/office/drawing/2014/main" id="{65C989DB-E1A5-B17D-9223-8ED0A8EE789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13397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38B994-71C8-928E-0FFF-9332BE7CC519}"/>
              </a:ext>
            </a:extLst>
          </p:cNvPr>
          <p:cNvSpPr>
            <a:spLocks noGrp="1"/>
          </p:cNvSpPr>
          <p:nvPr>
            <p:ph type="title"/>
          </p:nvPr>
        </p:nvSpPr>
        <p:spPr/>
        <p:txBody>
          <a:bodyPr/>
          <a:lstStyle/>
          <a:p>
            <a:r>
              <a:rPr lang="en-US"/>
              <a:t>To do</a:t>
            </a:r>
          </a:p>
        </p:txBody>
      </p:sp>
      <p:sp>
        <p:nvSpPr>
          <p:cNvPr id="3" name="Segnaposto contenuto 2">
            <a:extLst>
              <a:ext uri="{FF2B5EF4-FFF2-40B4-BE49-F238E27FC236}">
                <a16:creationId xmlns:a16="http://schemas.microsoft.com/office/drawing/2014/main" id="{1752CA1B-16CF-FFFE-AA78-6DAA5071A24A}"/>
              </a:ext>
            </a:extLst>
          </p:cNvPr>
          <p:cNvSpPr>
            <a:spLocks noGrp="1"/>
          </p:cNvSpPr>
          <p:nvPr>
            <p:ph idx="1"/>
          </p:nvPr>
        </p:nvSpPr>
        <p:spPr/>
        <p:txBody>
          <a:bodyPr/>
          <a:lstStyle/>
          <a:p>
            <a:pPr marL="457200" indent="-457200">
              <a:buFont typeface="+mj-lt"/>
              <a:buAutoNum type="arabicPeriod"/>
            </a:pPr>
            <a:r>
              <a:rPr lang="en-US"/>
              <a:t>Create a data lake (AWS S3)</a:t>
            </a:r>
          </a:p>
          <a:p>
            <a:pPr marL="457200" indent="-457200">
              <a:buFont typeface="+mj-lt"/>
              <a:buAutoNum type="arabicPeriod"/>
            </a:pPr>
            <a:r>
              <a:rPr lang="en-US"/>
              <a:t>(Manually) Upload the sensor data</a:t>
            </a:r>
          </a:p>
          <a:p>
            <a:pPr marL="457200" indent="-457200">
              <a:buFont typeface="+mj-lt"/>
              <a:buAutoNum type="arabicPeriod"/>
            </a:pPr>
            <a:r>
              <a:rPr lang="en-US"/>
              <a:t>Do ETL (with AWS SageMaker and/or AWS Glue)</a:t>
            </a:r>
          </a:p>
          <a:p>
            <a:pPr marL="457200" indent="-457200">
              <a:buFont typeface="+mj-lt"/>
              <a:buAutoNum type="arabicPeriod"/>
            </a:pPr>
            <a:r>
              <a:rPr lang="en-US"/>
              <a:t>Create the relational data warehouse (AWS RDS)</a:t>
            </a:r>
          </a:p>
          <a:p>
            <a:pPr marL="457200" indent="-457200">
              <a:buFont typeface="+mj-lt"/>
              <a:buAutoNum type="arabicPeriod"/>
            </a:pPr>
            <a:r>
              <a:rPr lang="en-US"/>
              <a:t>Query the data warehouse (Tableau)</a:t>
            </a:r>
          </a:p>
        </p:txBody>
      </p:sp>
      <p:sp>
        <p:nvSpPr>
          <p:cNvPr id="4" name="Segnaposto piè di pagina 3">
            <a:extLst>
              <a:ext uri="{FF2B5EF4-FFF2-40B4-BE49-F238E27FC236}">
                <a16:creationId xmlns:a16="http://schemas.microsoft.com/office/drawing/2014/main" id="{3AAF3BA3-71F0-E6E0-7A15-2001C338838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AF679D1-3301-BA7F-84A4-BE9CE8867924}"/>
              </a:ext>
            </a:extLst>
          </p:cNvPr>
          <p:cNvSpPr>
            <a:spLocks noGrp="1"/>
          </p:cNvSpPr>
          <p:nvPr>
            <p:ph type="sldNum" sz="quarter" idx="12"/>
          </p:nvPr>
        </p:nvSpPr>
        <p:spPr/>
        <p:txBody>
          <a:bodyPr/>
          <a:lstStyle/>
          <a:p>
            <a:fld id="{5DD6F1BA-2510-46FC-9346-AB1F3CA1593B}" type="slidenum">
              <a:rPr lang="en-US" smtClean="0"/>
              <a:pPr/>
              <a:t>169</a:t>
            </a:fld>
            <a:endParaRPr lang="en-US"/>
          </a:p>
        </p:txBody>
      </p:sp>
      <p:sp>
        <p:nvSpPr>
          <p:cNvPr id="11" name="Segnaposto contenuto 10">
            <a:extLst>
              <a:ext uri="{FF2B5EF4-FFF2-40B4-BE49-F238E27FC236}">
                <a16:creationId xmlns:a16="http://schemas.microsoft.com/office/drawing/2014/main" id="{08200E20-2D42-B644-A5AF-F8135D28FF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39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dirty="0"/>
              <a:t>Getting </a:t>
            </a:r>
            <a:r>
              <a:rPr lang="en-US" dirty="0">
                <a:solidFill>
                  <a:srgbClr val="FF5050"/>
                </a:solidFill>
              </a:rPr>
              <a:t>value</a:t>
            </a:r>
            <a:r>
              <a:rPr lang="en-US" dirty="0"/>
              <a:t> from data </a:t>
            </a:r>
            <a:r>
              <a:rPr lang="en-US" dirty="0">
                <a:solidFill>
                  <a:srgbClr val="FF5050"/>
                </a:solidFill>
              </a:rPr>
              <a:t>is not</a:t>
            </a:r>
            <a:r>
              <a:rPr lang="en-US" dirty="0"/>
              <a:t> (only) a matter of </a:t>
            </a:r>
            <a:r>
              <a:rPr lang="en-US" dirty="0">
                <a:solidFill>
                  <a:srgbClr val="FF5050"/>
                </a:solidFill>
              </a:rPr>
              <a:t>storage</a:t>
            </a:r>
          </a:p>
          <a:p>
            <a:pPr lvl="1"/>
            <a:r>
              <a:rPr lang="en-US"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dirty="0">
                <a:solidFill>
                  <a:srgbClr val="313537"/>
                </a:solidFill>
                <a:effectLst/>
              </a:rPr>
              <a:t>“It is a capital mistake to theorize before one has data. Insensibly, one begins to twist the facts to suit theories, instead of theories to suit facts.”</a:t>
            </a:r>
            <a:r>
              <a:rPr lang="en-US" sz="1600" dirty="0">
                <a:solidFill>
                  <a:srgbClr val="FF5050"/>
                </a:solidFill>
                <a:effectLst/>
              </a:rPr>
              <a:t> </a:t>
            </a:r>
          </a:p>
          <a:p>
            <a:pPr algn="r"/>
            <a:r>
              <a:rPr lang="en-US" sz="1600" dirty="0">
                <a:solidFill>
                  <a:srgbClr val="FF5050"/>
                </a:solidFill>
                <a:effectLst/>
              </a:rPr>
              <a:t>– Sherlock Holmes</a:t>
            </a:r>
            <a:r>
              <a:rPr lang="en-US" sz="1600" b="1" dirty="0">
                <a:solidFill>
                  <a:srgbClr val="FF5050"/>
                </a:solidFill>
                <a:effectLst/>
              </a:rPr>
              <a:t> </a:t>
            </a:r>
            <a:endParaRPr lang="en-US" sz="1600" dirty="0">
              <a:solidFill>
                <a:srgbClr val="FF5050"/>
              </a:solidFill>
              <a:effectLst/>
            </a:endParaRPr>
          </a:p>
          <a:p>
            <a:pPr algn="r"/>
            <a:endParaRPr lang="en-US" sz="160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lake</a:t>
            </a:r>
            <a:r>
              <a:rPr lang="it-IT" dirty="0"/>
              <a:t>: AWS S3</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AWS Simple Storage Service (S3) </a:t>
            </a:r>
          </a:p>
          <a:p>
            <a:pPr lvl="1"/>
            <a:r>
              <a:rPr lang="en-US" dirty="0"/>
              <a:t>A serverless object storage service offering industry-leading scalability, data availability, security, and performance. </a:t>
            </a:r>
          </a:p>
          <a:p>
            <a:pPr lvl="1"/>
            <a:r>
              <a:rPr lang="en-US"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170</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0045619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it-IT" dirty="0"/>
              <a:t>Data </a:t>
            </a:r>
            <a:r>
              <a:rPr lang="it-IT" dirty="0" err="1"/>
              <a:t>exploration</a:t>
            </a:r>
            <a:r>
              <a:rPr lang="it-IT" dirty="0"/>
              <a:t>: AWS </a:t>
            </a:r>
            <a:r>
              <a:rPr lang="it-IT" dirty="0" err="1"/>
              <a:t>SageMaker</a:t>
            </a:r>
            <a:endParaRPr lang="en-US"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dirty="0"/>
              <a:t>Amazon </a:t>
            </a:r>
            <a:r>
              <a:rPr lang="en-US" dirty="0" err="1"/>
              <a:t>SageMaker</a:t>
            </a:r>
            <a:endParaRPr lang="en-US" dirty="0"/>
          </a:p>
          <a:p>
            <a:pPr lvl="1"/>
            <a:r>
              <a:rPr lang="en-US" dirty="0"/>
              <a:t>Fully managed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25371716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dirty="0"/>
              <a:t>AWS Glue </a:t>
            </a:r>
          </a:p>
          <a:p>
            <a:pPr lvl="1"/>
            <a:r>
              <a:rPr lang="en-US" dirty="0"/>
              <a:t>A serverless data integration service to discover and prepare data for analytics</a:t>
            </a:r>
          </a:p>
          <a:p>
            <a:pPr lvl="1"/>
            <a:r>
              <a:rPr lang="en-US" dirty="0"/>
              <a:t>Provide capabilities for data integration so that you can start analyzing your data and putting it to use in minutes</a:t>
            </a:r>
          </a:p>
          <a:p>
            <a:pPr lvl="1"/>
            <a:r>
              <a:rPr lang="en-US" dirty="0"/>
              <a:t>Provide both visual and code-based interfaces to make data integration easier</a:t>
            </a:r>
          </a:p>
          <a:p>
            <a:pPr lvl="1"/>
            <a:r>
              <a:rPr lang="en-US"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Tree>
    <p:extLst>
      <p:ext uri="{BB962C8B-B14F-4D97-AF65-F5344CB8AC3E}">
        <p14:creationId xmlns:p14="http://schemas.microsoft.com/office/powerpoint/2010/main" val="34451697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2"/>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173</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it-IT" dirty="0"/>
              <a:t>Last access 2022-08</a:t>
            </a:r>
            <a:endParaRPr lang="en-US" dirty="0"/>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3"/>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883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174</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it-IT" dirty="0"/>
              <a:t>Last access 2022-08</a:t>
            </a:r>
            <a:endParaRPr lang="en-US" dirty="0"/>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3"/>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HH') </a:t>
            </a:r>
            <a:r>
              <a:rPr lang="en-US" dirty="0">
                <a:solidFill>
                  <a:srgbClr val="0070C0"/>
                </a:solidFill>
                <a:latin typeface="Consolas" panose="020B0609020204030204" pitchFamily="49" charset="0"/>
              </a:rPr>
              <a:t>as</a:t>
            </a:r>
            <a:r>
              <a:rPr lang="en-US" dirty="0">
                <a:latin typeface="Consolas" panose="020B0609020204030204" pitchFamily="49" charset="0"/>
              </a:rPr>
              <a:t> hour,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year,</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 </a:t>
            </a:r>
            <a:r>
              <a:rPr lang="en-US" dirty="0">
                <a:solidFill>
                  <a:srgbClr val="0070C0"/>
                </a:solidFill>
                <a:latin typeface="Consolas" panose="020B0609020204030204" pitchFamily="49" charset="0"/>
              </a:rPr>
              <a:t>as</a:t>
            </a:r>
            <a:r>
              <a:rPr lang="en-US" dirty="0">
                <a:latin typeface="Consolas" panose="020B0609020204030204" pitchFamily="49" charset="0"/>
              </a:rPr>
              <a:t> month,</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date_format</a:t>
            </a:r>
            <a:r>
              <a:rPr lang="en-US" dirty="0">
                <a:latin typeface="Consolas" panose="020B0609020204030204" pitchFamily="49" charset="0"/>
              </a:rPr>
              <a:t>(timestamp, '</a:t>
            </a:r>
            <a:r>
              <a:rPr lang="en-US" dirty="0" err="1">
                <a:latin typeface="Consolas" panose="020B0609020204030204" pitchFamily="49" charset="0"/>
              </a:rPr>
              <a:t>yyyy</a:t>
            </a:r>
            <a:r>
              <a:rPr lang="en-US" dirty="0">
                <a:latin typeface="Consolas" panose="020B0609020204030204" pitchFamily="49" charset="0"/>
              </a:rPr>
              <a:t>-MM-dd') </a:t>
            </a:r>
            <a:r>
              <a:rPr lang="en-US" dirty="0">
                <a:solidFill>
                  <a:srgbClr val="0070C0"/>
                </a:solidFill>
                <a:latin typeface="Consolas" panose="020B0609020204030204" pitchFamily="49" charset="0"/>
              </a:rPr>
              <a:t>as</a:t>
            </a:r>
            <a:r>
              <a:rPr lang="en-US" dirty="0">
                <a:latin typeface="Consolas" panose="020B0609020204030204" pitchFamily="49" charset="0"/>
              </a:rPr>
              <a:t> date,</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 xx, ', ', </a:t>
            </a:r>
            <a:r>
              <a:rPr lang="en-US" dirty="0" err="1">
                <a:latin typeface="Consolas" panose="020B0609020204030204" pitchFamily="49" charset="0"/>
              </a:rPr>
              <a:t>yy</a:t>
            </a:r>
            <a:r>
              <a:rPr lang="en-US" dirty="0">
                <a:latin typeface="Consolas" panose="020B0609020204030204" pitchFamily="49" charset="0"/>
              </a:rPr>
              <a:t>, ')') </a:t>
            </a:r>
            <a:r>
              <a:rPr lang="en-US" dirty="0">
                <a:solidFill>
                  <a:srgbClr val="0070C0"/>
                </a:solidFill>
                <a:latin typeface="Consolas" panose="020B0609020204030204" pitchFamily="49" charset="0"/>
              </a:rPr>
              <a:t>as</a:t>
            </a:r>
            <a:r>
              <a:rPr lang="en-US" dirty="0">
                <a:latin typeface="Consolas" panose="020B0609020204030204" pitchFamily="49" charset="0"/>
              </a:rPr>
              <a:t> sensor,</a:t>
            </a:r>
            <a:br>
              <a:rPr lang="en-US" dirty="0">
                <a:latin typeface="Consolas" panose="020B0609020204030204" pitchFamily="49" charset="0"/>
              </a:rPr>
            </a:br>
            <a:r>
              <a:rPr lang="en-US" dirty="0">
                <a:latin typeface="Consolas" panose="020B0609020204030204" pitchFamily="49" charset="0"/>
              </a:rPr>
              <a:t>       xx </a:t>
            </a:r>
            <a:r>
              <a:rPr lang="en-US" dirty="0">
                <a:solidFill>
                  <a:srgbClr val="0070C0"/>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dist</a:t>
            </a:r>
            <a:r>
              <a:rPr lang="en-US" dirty="0">
                <a:latin typeface="Consolas" panose="020B0609020204030204" pitchFamily="49" charset="0"/>
              </a:rPr>
              <a:t>,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as</a:t>
            </a:r>
            <a:r>
              <a:rPr lang="en-US" dirty="0">
                <a:latin typeface="Consolas" panose="020B0609020204030204" pitchFamily="49" charset="0"/>
              </a:rPr>
              <a:t> depth, value, timestamp</a:t>
            </a:r>
            <a:br>
              <a:rPr lang="en-US" dirty="0">
                <a:latin typeface="Consolas" panose="020B0609020204030204" pitchFamily="49" charset="0"/>
              </a:rPr>
            </a:br>
            <a:r>
              <a:rPr lang="en-US" dirty="0">
                <a:solidFill>
                  <a:srgbClr val="0070C0"/>
                </a:solidFill>
                <a:latin typeface="Consolas" panose="020B0609020204030204" pitchFamily="49" charset="0"/>
              </a:rPr>
              <a:t>from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from_unixtime</a:t>
            </a:r>
            <a:r>
              <a:rPr lang="en-US" dirty="0">
                <a:latin typeface="Consolas" panose="020B0609020204030204" pitchFamily="49" charset="0"/>
              </a:rPr>
              <a:t>(</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 </a:t>
            </a:r>
            <a:r>
              <a:rPr lang="en-US" dirty="0">
                <a:solidFill>
                  <a:srgbClr val="0070C0"/>
                </a:solidFill>
                <a:latin typeface="Consolas" panose="020B0609020204030204" pitchFamily="49" charset="0"/>
              </a:rPr>
              <a:t>as</a:t>
            </a:r>
            <a:r>
              <a:rPr lang="en-US" dirty="0">
                <a:latin typeface="Consolas" panose="020B0609020204030204" pitchFamily="49" charset="0"/>
              </a:rPr>
              <a:t> timestamp,</a:t>
            </a:r>
            <a:br>
              <a:rPr lang="en-US" dirty="0">
                <a:latin typeface="Consolas" panose="020B0609020204030204" pitchFamily="49" charset="0"/>
              </a:rPr>
            </a:br>
            <a:r>
              <a:rPr lang="en-US" dirty="0">
                <a:latin typeface="Consolas" panose="020B0609020204030204" pitchFamily="49" charset="0"/>
              </a:rPr>
              <a:t>            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avg</a:t>
            </a:r>
            <a:r>
              <a:rPr lang="en-US" dirty="0">
                <a:latin typeface="Consolas" panose="020B0609020204030204" pitchFamily="49" charset="0"/>
              </a:rPr>
              <a:t>(value) </a:t>
            </a:r>
            <a:r>
              <a:rPr lang="en-US" dirty="0">
                <a:solidFill>
                  <a:srgbClr val="0070C0"/>
                </a:solidFill>
                <a:latin typeface="Consolas" panose="020B0609020204030204" pitchFamily="49" charset="0"/>
              </a:rPr>
              <a:t>as</a:t>
            </a:r>
            <a:r>
              <a:rPr lang="en-US" dirty="0">
                <a:latin typeface="Consolas" panose="020B0609020204030204" pitchFamily="49" charset="0"/>
              </a:rPr>
              <a:t> value</a:t>
            </a:r>
            <a:br>
              <a:rPr lang="en-US" dirty="0">
                <a:latin typeface="Consolas" panose="020B0609020204030204" pitchFamily="49" charset="0"/>
              </a:rPr>
            </a:br>
            <a:r>
              <a:rPr lang="en-US" dirty="0">
                <a:latin typeface="Consolas" panose="020B0609020204030204" pitchFamily="49" charset="0"/>
              </a:rPr>
              <a:t>     </a:t>
            </a:r>
            <a:r>
              <a:rPr lang="en-US" dirty="0">
                <a:solidFill>
                  <a:srgbClr val="0070C0"/>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myDataSource</a:t>
            </a:r>
            <a:br>
              <a:rPr lang="en-US" dirty="0">
                <a:latin typeface="Consolas" panose="020B0609020204030204" pitchFamily="49" charset="0"/>
              </a:rPr>
            </a:br>
            <a:r>
              <a:rPr lang="en-US" dirty="0">
                <a:solidFill>
                  <a:srgbClr val="0070C0"/>
                </a:solidFill>
                <a:latin typeface="Consolas" panose="020B0609020204030204" pitchFamily="49" charset="0"/>
              </a:rPr>
              <a:t>     group by </a:t>
            </a:r>
            <a:r>
              <a:rPr lang="en-US" dirty="0">
                <a:latin typeface="Consolas" panose="020B0609020204030204" pitchFamily="49" charset="0"/>
              </a:rPr>
              <a:t>xx, </a:t>
            </a:r>
            <a:r>
              <a:rPr lang="en-US" dirty="0" err="1">
                <a:latin typeface="Consolas" panose="020B0609020204030204" pitchFamily="49" charset="0"/>
              </a:rPr>
              <a:t>yy</a:t>
            </a:r>
            <a:r>
              <a:rPr lang="en-US" dirty="0">
                <a:latin typeface="Consolas" panose="020B0609020204030204" pitchFamily="49" charset="0"/>
              </a:rPr>
              <a:t>, </a:t>
            </a:r>
            <a:r>
              <a:rPr lang="en-US" dirty="0">
                <a:solidFill>
                  <a:srgbClr val="0070C0"/>
                </a:solidFill>
                <a:latin typeface="Consolas" panose="020B0609020204030204" pitchFamily="49" charset="0"/>
              </a:rPr>
              <a:t>int</a:t>
            </a:r>
            <a:r>
              <a:rPr lang="en-US" dirty="0">
                <a:latin typeface="Consolas" panose="020B0609020204030204" pitchFamily="49" charset="0"/>
              </a:rPr>
              <a:t>(timestamp / 3600) * 3600</a:t>
            </a:r>
            <a:br>
              <a:rPr lang="en-US" dirty="0">
                <a:latin typeface="Consolas" panose="020B0609020204030204" pitchFamily="49" charset="0"/>
              </a:rPr>
            </a:br>
            <a:r>
              <a:rPr lang="en-US" dirty="0">
                <a:latin typeface="Consolas" panose="020B0609020204030204" pitchFamily="49" charset="0"/>
              </a:rPr>
              <a:t>)</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3"/>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it-IT" dirty="0"/>
              <a:t>Last access 2022-08</a:t>
            </a:r>
            <a:endParaRPr lang="en-US" dirty="0"/>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it-IT" dirty="0"/>
              <a:t>ETL: AWS </a:t>
            </a:r>
            <a:r>
              <a:rPr lang="it-IT" dirty="0" err="1"/>
              <a:t>Glue</a:t>
            </a:r>
            <a:endParaRPr lang="en-US" dirty="0"/>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179</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it-IT" dirty="0"/>
              <a:t>Last access 2022-08</a:t>
            </a:r>
            <a:endParaRPr lang="en-US" dirty="0"/>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dirty="0"/>
              <a:t>Database</a:t>
            </a:r>
          </a:p>
          <a:p>
            <a:pPr marL="457200" lvl="1" indent="0">
              <a:buNone/>
            </a:pPr>
            <a:r>
              <a:rPr lang="en-US" i="1" dirty="0"/>
              <a:t>"A database is a </a:t>
            </a:r>
            <a:r>
              <a:rPr lang="en-US" i="1" dirty="0">
                <a:solidFill>
                  <a:srgbClr val="FF0000"/>
                </a:solidFill>
              </a:rPr>
              <a:t>structured and persistent collection</a:t>
            </a:r>
            <a:r>
              <a:rPr lang="en-US" i="1" dirty="0"/>
              <a:t> of information about some aspect of the real world organized and stored in a way that facilitates efficient retrieval and modification. The structure of a database is determined by an </a:t>
            </a:r>
            <a:r>
              <a:rPr lang="en-US" i="1" dirty="0">
                <a:solidFill>
                  <a:srgbClr val="FF0000"/>
                </a:solidFill>
              </a:rPr>
              <a:t>abstract data model</a:t>
            </a:r>
            <a:r>
              <a:rPr lang="en-US" i="1" dirty="0"/>
              <a:t>. Primarily, it is this structure that differentiates a database from a data file."</a:t>
            </a:r>
          </a:p>
          <a:p>
            <a:r>
              <a:rPr lang="en-US" dirty="0"/>
              <a:t>Data Warehouse</a:t>
            </a:r>
          </a:p>
          <a:p>
            <a:pPr marL="457200" lvl="1" indent="0">
              <a:buNone/>
            </a:pPr>
            <a:r>
              <a:rPr lang="en-US" i="1" dirty="0"/>
              <a:t>"A collection of data that supports decision-making processes. It provides the following features: subject-oriented, integrated and consistent, not volatile."</a:t>
            </a:r>
          </a:p>
        </p:txBody>
      </p:sp>
      <p:pic>
        <p:nvPicPr>
          <p:cNvPr id="13" name="Segnaposto contenuto 12">
            <a:extLst>
              <a:ext uri="{FF2B5EF4-FFF2-40B4-BE49-F238E27FC236}">
                <a16:creationId xmlns:a16="http://schemas.microsoft.com/office/drawing/2014/main" id="{AE681E7B-5F17-D6D8-4D0B-DF83D9EFB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3217" y="4207953"/>
            <a:ext cx="3017520" cy="1936242"/>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dirty="0" err="1"/>
              <a:t>Özsu</a:t>
            </a:r>
            <a:r>
              <a:rPr lang="en-US" dirty="0"/>
              <a:t> M.T. (2018) Database. In: Encyclopedia of Database Systems. Springer, New York, NY. </a:t>
            </a:r>
            <a:r>
              <a:rPr lang="en-US" dirty="0">
                <a:hlinkClick r:id="rId3"/>
              </a:rPr>
              <a:t>https://doi.org/10.1007/978-1-4614-8265-9_80734</a:t>
            </a:r>
            <a:br>
              <a:rPr lang="en-US" dirty="0"/>
            </a:br>
            <a:r>
              <a:rPr lang="en-US" dirty="0"/>
              <a:t>Matteo Golfarelli and Stefano Rizzi. </a:t>
            </a:r>
            <a:r>
              <a:rPr lang="en-US" i="1" dirty="0"/>
              <a:t>Data warehouse design: Modern principles and methodologies</a:t>
            </a:r>
            <a:r>
              <a:rPr lang="en-US" dirty="0"/>
              <a:t>. McGraw-Hill, Inc., 2009.</a:t>
            </a:r>
          </a:p>
        </p:txBody>
      </p:sp>
      <p:pic>
        <p:nvPicPr>
          <p:cNvPr id="7" name="Immagine 6">
            <a:extLst>
              <a:ext uri="{FF2B5EF4-FFF2-40B4-BE49-F238E27FC236}">
                <a16:creationId xmlns:a16="http://schemas.microsoft.com/office/drawing/2014/main" id="{85328D88-68BB-B217-D47E-97C32578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2233001"/>
            <a:ext cx="3017520" cy="1432639"/>
          </a:xfrm>
          <a:prstGeom prst="rect">
            <a:avLst/>
          </a:prstGeom>
        </p:spPr>
      </p:pic>
    </p:spTree>
    <p:extLst>
      <p:ext uri="{BB962C8B-B14F-4D97-AF65-F5344CB8AC3E}">
        <p14:creationId xmlns:p14="http://schemas.microsoft.com/office/powerpoint/2010/main" val="309268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dirty="0"/>
              <a:t>Amazon Relational Database Service (Amazon RDS) </a:t>
            </a:r>
          </a:p>
          <a:p>
            <a:pPr lvl="1"/>
            <a:r>
              <a:rPr lang="en-US" dirty="0"/>
              <a:t>A collection of managed services that makes it simple to set up, operate, and scale relational databases in the cloud</a:t>
            </a:r>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180</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096402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181</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it-IT" dirty="0"/>
              <a:t>Last access 2022-08</a:t>
            </a:r>
            <a:endParaRPr lang="en-US" dirty="0"/>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182</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183</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4328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it-IT" dirty="0"/>
              <a:t>DWH: AWS RDS</a:t>
            </a:r>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184</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it-IT" dirty="0"/>
              <a:t>Last access 2022-08</a:t>
            </a:r>
            <a:endParaRPr lang="en-US" dirty="0"/>
          </a:p>
        </p:txBody>
      </p:sp>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2"/>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3"/>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Cluster </a:t>
            </a:r>
            <a:r>
              <a:rPr lang="it-IT" dirty="0" err="1"/>
              <a:t>migration</a:t>
            </a:r>
            <a:r>
              <a:rPr lang="it-IT" dirty="0"/>
              <a:t> - </a:t>
            </a:r>
            <a:r>
              <a:rPr lang="en-US" b="0" i="0" u="none" strike="noStrike" dirty="0">
                <a:effectLst/>
                <a:latin typeface="Helvetica" panose="020B0604020202020204" pitchFamily="34" charset="0"/>
              </a:rPr>
              <a:t>Based on a true story</a:t>
            </a:r>
            <a:r>
              <a:rPr lang="en-US" b="0" i="0" dirty="0">
                <a:effectLst/>
                <a:latin typeface="Helvetica" panose="020B0604020202020204" pitchFamily="34" charset="0"/>
              </a:rPr>
              <a:t>​</a:t>
            </a:r>
            <a:endParaRPr lang="en-US" b="0" i="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a:xfrm>
            <a:off x="838200" y="1700499"/>
            <a:ext cx="10515600" cy="4351338"/>
          </a:xfrm>
        </p:spPr>
        <p:txBody>
          <a:bodyPr/>
          <a:lstStyle/>
          <a:p>
            <a:r>
              <a:rPr lang="en-US" dirty="0"/>
              <a:t>Goals</a:t>
            </a:r>
          </a:p>
          <a:p>
            <a:pPr lvl="1"/>
            <a:r>
              <a:rPr lang="en-US" dirty="0"/>
              <a:t>Evaluating the costs for a cloud/on-premises data platform</a:t>
            </a:r>
          </a:p>
          <a:p>
            <a:pPr lvl="1"/>
            <a:r>
              <a:rPr lang="en-US" dirty="0"/>
              <a:t>Real-world case study</a:t>
            </a:r>
          </a:p>
          <a:p>
            <a:pPr lvl="1"/>
            <a:r>
              <a:rPr lang="en-US" dirty="0"/>
              <a:t>Fill in this table</a:t>
            </a:r>
          </a:p>
          <a:p>
            <a:pPr marL="457200" lvl="1" indent="0">
              <a:buNone/>
            </a:pPr>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186</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927756646"/>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Cost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nchor="t"/>
          <a:lstStyle/>
          <a:p>
            <a:r>
              <a:rPr lang="it-IT" dirty="0"/>
              <a:t>Reference </a:t>
            </a:r>
            <a:r>
              <a:rPr lang="it-IT" dirty="0" err="1"/>
              <a:t>architecture</a:t>
            </a:r>
            <a:endParaRPr lang="it-IT"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187</a:t>
            </a:fld>
            <a:endParaRPr lang="it-IT"/>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On-the-</a:t>
                </a:r>
                <a:r>
                  <a:rPr lang="it-IT" sz="1000" dirty="0" err="1">
                    <a:latin typeface="Helvetica" panose="020B0604020202020204" pitchFamily="34" charset="0"/>
                    <a:cs typeface="Helvetica" panose="020B0604020202020204" pitchFamily="34" charset="0"/>
                  </a:rPr>
                  <a:t>field</a:t>
                </a:r>
                <a:r>
                  <a:rPr lang="it-IT" sz="1000" dirty="0">
                    <a:latin typeface="Helvetica" panose="020B0604020202020204" pitchFamily="34" charset="0"/>
                    <a:cs typeface="Helvetica" panose="020B0604020202020204" pitchFamily="34" charset="0"/>
                  </a:rPr>
                  <a:t> </a:t>
                </a:r>
                <a:br>
                  <a:rPr lang="it-IT" sz="1000" dirty="0">
                    <a:latin typeface="Helvetica" panose="020B0604020202020204" pitchFamily="34" charset="0"/>
                    <a:cs typeface="Helvetica" panose="020B0604020202020204" pitchFamily="34" charset="0"/>
                  </a:rPr>
                </a:br>
                <a:r>
                  <a:rPr lang="it-IT" sz="1000" dirty="0" err="1">
                    <a:latin typeface="Helvetica" panose="020B0604020202020204" pitchFamily="34" charset="0"/>
                    <a:cs typeface="Helvetica" panose="020B0604020202020204" pitchFamily="34" charset="0"/>
                  </a:rPr>
                  <a:t>sensors</a:t>
                </a:r>
                <a:endParaRPr lang="en-US" sz="1000" dirty="0">
                  <a:latin typeface="Helvetica" panose="020B0604020202020204" pitchFamily="34" charset="0"/>
                  <a:cs typeface="Helvetica" panose="020B0604020202020204" pitchFamily="34" charset="0"/>
                </a:endParaRP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it-IT" sz="1000" dirty="0">
                    <a:latin typeface="Helvetica" panose="020B0604020202020204" pitchFamily="34" charset="0"/>
                    <a:cs typeface="Helvetica" panose="020B0604020202020204" pitchFamily="34" charset="0"/>
                  </a:rPr>
                  <a:t>Satellite</a:t>
                </a:r>
                <a:br>
                  <a:rPr lang="it-IT" sz="1000" dirty="0">
                    <a:latin typeface="Helvetica" panose="020B0604020202020204" pitchFamily="34" charset="0"/>
                    <a:cs typeface="Helvetica" panose="020B0604020202020204" pitchFamily="34" charset="0"/>
                  </a:rPr>
                </a:br>
                <a:r>
                  <a:rPr lang="it-IT" sz="1000" dirty="0">
                    <a:latin typeface="Helvetica" panose="020B0604020202020204" pitchFamily="34" charset="0"/>
                    <a:cs typeface="Helvetica" panose="020B0604020202020204" pitchFamily="34" charset="0"/>
                  </a:rPr>
                  <a:t>images</a:t>
                </a:r>
                <a:endParaRPr lang="en-US" sz="1000" dirty="0">
                  <a:latin typeface="Helvetica" panose="020B0604020202020204" pitchFamily="34" charset="0"/>
                  <a:cs typeface="Helvetica" panose="020B0604020202020204" pitchFamily="34" charset="0"/>
                </a:endParaRP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427970" y="5942013"/>
                <a:ext cx="905605" cy="396550"/>
              </a:xfrm>
              <a:prstGeom prst="rect">
                <a:avLst/>
              </a:prstGeom>
              <a:noFill/>
            </p:spPr>
            <p:txBody>
              <a:bodyPr wrap="none" rtlCol="0">
                <a:spAutoFit/>
              </a:bodyPr>
              <a:lstStyle/>
              <a:p>
                <a:pPr algn="ctr"/>
                <a:r>
                  <a:rPr lang="en-US" sz="1000" dirty="0" err="1">
                    <a:latin typeface="Helvetica" panose="020B0604020202020204" pitchFamily="34" charset="0"/>
                    <a:cs typeface="Helvetica" panose="020B0604020202020204" pitchFamily="34" charset="0"/>
                  </a:rPr>
                  <a:t>Meteo</a:t>
                </a:r>
                <a:r>
                  <a:rPr lang="en-US" sz="1000" dirty="0">
                    <a:latin typeface="Helvetica" panose="020B0604020202020204" pitchFamily="34" charset="0"/>
                    <a:cs typeface="Helvetica" panose="020B0604020202020204" pitchFamily="34" charset="0"/>
                  </a:rPr>
                  <a:t>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Data Lake (</a:t>
              </a:r>
              <a:r>
                <a:rPr lang="it-IT" sz="1000" dirty="0" err="1">
                  <a:latin typeface="Helvetica" panose="020B0604020202020204" pitchFamily="34" charset="0"/>
                  <a:cs typeface="Helvetica" panose="020B0604020202020204" pitchFamily="34" charset="0"/>
                </a:rPr>
                <a:t>Hadoop</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ODS (</a:t>
              </a:r>
              <a:r>
                <a:rPr lang="it-IT" sz="1000" dirty="0" err="1">
                  <a:latin typeface="Helvetica" panose="020B0604020202020204" pitchFamily="34" charset="0"/>
                  <a:cs typeface="Helvetica" panose="020B0604020202020204" pitchFamily="34" charset="0"/>
                </a:rPr>
                <a:t>Hbase</a:t>
              </a:r>
              <a:r>
                <a:rPr lang="it-IT" sz="1000" dirty="0">
                  <a:latin typeface="Helvetica" panose="020B0604020202020204" pitchFamily="34" charset="0"/>
                  <a:cs typeface="Helvetica" panose="020B0604020202020204" pitchFamily="34" charset="0"/>
                </a:rPr>
                <a:t> +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it-IT" sz="1000" i="1" dirty="0" err="1">
                  <a:latin typeface="Helvetica" panose="020B0604020202020204" pitchFamily="34" charset="0"/>
                  <a:cs typeface="Helvetica" panose="020B0604020202020204" pitchFamily="34" charset="0"/>
                </a:rPr>
                <a:t>Raw</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level</a:t>
              </a:r>
              <a:endParaRPr lang="en-US" sz="1000" i="1" dirty="0">
                <a:latin typeface="Helvetica" panose="020B0604020202020204" pitchFamily="34" charset="0"/>
                <a:cs typeface="Helvetica" panose="020B0604020202020204" pitchFamily="34" charset="0"/>
              </a:endParaRP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it-IT" sz="1000" i="1" dirty="0" err="1">
                  <a:latin typeface="Helvetica" panose="020B0604020202020204" pitchFamily="34" charset="0"/>
                  <a:cs typeface="Helvetica" panose="020B0604020202020204" pitchFamily="34" charset="0"/>
                </a:rPr>
                <a:t>Tactical</a:t>
              </a:r>
              <a:r>
                <a:rPr lang="it-IT" sz="1000" i="1" dirty="0">
                  <a:latin typeface="Helvetica" panose="020B0604020202020204" pitchFamily="34" charset="0"/>
                  <a:cs typeface="Helvetica" panose="020B0604020202020204" pitchFamily="34" charset="0"/>
                </a:rPr>
                <a:t> Level</a:t>
              </a:r>
              <a:endParaRPr lang="en-US" sz="1000" i="1" dirty="0">
                <a:latin typeface="Helvetica" panose="020B0604020202020204" pitchFamily="34" charset="0"/>
                <a:cs typeface="Helvetica" panose="020B0604020202020204" pitchFamily="34" charset="0"/>
              </a:endParaRP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Strategic Level</a:t>
              </a:r>
              <a:endParaRPr lang="en-US" sz="1000" i="1" dirty="0">
                <a:latin typeface="Helvetica" panose="020B0604020202020204" pitchFamily="34" charset="0"/>
                <a:cs typeface="Helvetica" panose="020B0604020202020204" pitchFamily="34" charset="0"/>
              </a:endParaRP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Acquisition</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err="1">
                  <a:latin typeface="Helvetica" panose="020B0604020202020204" pitchFamily="34" charset="0"/>
                  <a:cs typeface="Helvetica" panose="020B0604020202020204" pitchFamily="34" charset="0"/>
                </a:rPr>
                <a:t>Loading</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a:t>
              </a:r>
              <a:endParaRPr lang="en-US" sz="800" dirty="0">
                <a:latin typeface="Helvetica" panose="020B0604020202020204" pitchFamily="34" charset="0"/>
                <a:cs typeface="Helvetica" panose="020B0604020202020204" pitchFamily="34" charset="0"/>
              </a:endParaRP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SOLAP Interface</a:t>
              </a:r>
              <a:endParaRPr lang="en-US" sz="800" dirty="0">
                <a:latin typeface="Helvetica" panose="020B0604020202020204" pitchFamily="34" charset="0"/>
                <a:cs typeface="Helvetica" panose="020B0604020202020204" pitchFamily="34" charset="0"/>
              </a:endParaRP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it-IT" sz="1000" i="1" dirty="0">
                  <a:latin typeface="Helvetica" panose="020B0604020202020204" pitchFamily="34" charset="0"/>
                  <a:cs typeface="Helvetica" panose="020B0604020202020204" pitchFamily="34" charset="0"/>
                </a:rPr>
                <a:t>ETL</a:t>
              </a:r>
              <a:endParaRPr lang="en-US" sz="1000" i="1" dirty="0">
                <a:latin typeface="Helvetica" panose="020B0604020202020204" pitchFamily="34" charset="0"/>
                <a:cs typeface="Helvetica" panose="020B0604020202020204" pitchFamily="34" charset="0"/>
              </a:endParaRP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Mobile Interface</a:t>
              </a:r>
              <a:endParaRPr lang="en-US" sz="800" dirty="0">
                <a:latin typeface="Helvetica" panose="020B0604020202020204" pitchFamily="34" charset="0"/>
                <a:cs typeface="Helvetica" panose="020B0604020202020204" pitchFamily="34" charset="0"/>
              </a:endParaRP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Integration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latin typeface="Helvetica" panose="020B0604020202020204" pitchFamily="34" charset="0"/>
                  <a:cs typeface="Helvetica" panose="020B0604020202020204" pitchFamily="34" charset="0"/>
                </a:rPr>
                <a:t>API</a:t>
              </a:r>
              <a:endParaRPr lang="en-US" sz="900" dirty="0">
                <a:latin typeface="Helvetica" panose="020B0604020202020204" pitchFamily="34" charset="0"/>
                <a:cs typeface="Helvetica" panose="020B0604020202020204" pitchFamily="34" charset="0"/>
              </a:endParaRP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Notebook Interface</a:t>
              </a:r>
              <a:endParaRPr lang="en-US" sz="800" dirty="0">
                <a:latin typeface="Helvetica" panose="020B0604020202020204" pitchFamily="34" charset="0"/>
                <a:cs typeface="Helvetica" panose="020B0604020202020204" pitchFamily="34" charset="0"/>
              </a:endParaRP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err="1">
                  <a:latin typeface="Helvetica" panose="020B0604020202020204" pitchFamily="34" charset="0"/>
                  <a:cs typeface="Helvetica" panose="020B0604020202020204" pitchFamily="34" charset="0"/>
                </a:rPr>
                <a:t>Enrichment</a:t>
              </a:r>
              <a:r>
                <a:rPr lang="it-IT" sz="800" dirty="0">
                  <a:latin typeface="Helvetica" panose="020B0604020202020204" pitchFamily="34" charset="0"/>
                  <a:cs typeface="Helvetica" panose="020B0604020202020204" pitchFamily="34" charset="0"/>
                </a:rPr>
                <a:t> </a:t>
              </a:r>
              <a:r>
                <a:rPr lang="it-IT" sz="800" dirty="0" err="1">
                  <a:latin typeface="Helvetica" panose="020B0604020202020204" pitchFamily="34" charset="0"/>
                  <a:cs typeface="Helvetica" panose="020B0604020202020204" pitchFamily="34" charset="0"/>
                </a:rPr>
                <a:t>processes</a:t>
              </a:r>
              <a:endParaRPr lang="en-US" sz="800" dirty="0">
                <a:latin typeface="Helvetica" panose="020B0604020202020204" pitchFamily="34" charset="0"/>
                <a:cs typeface="Helvetica" panose="020B0604020202020204" pitchFamily="34" charset="0"/>
              </a:endParaRP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Spatial</a:t>
              </a:r>
              <a:r>
                <a:rPr lang="it-IT" sz="1000" dirty="0">
                  <a:latin typeface="Helvetica" panose="020B0604020202020204" pitchFamily="34" charset="0"/>
                  <a:cs typeface="Helvetica" panose="020B0604020202020204" pitchFamily="34" charset="0"/>
                </a:rPr>
                <a:t> Cube (</a:t>
              </a:r>
              <a:r>
                <a:rPr lang="it-IT" sz="1000" dirty="0" err="1">
                  <a:latin typeface="Helvetica" panose="020B0604020202020204" pitchFamily="34" charset="0"/>
                  <a:cs typeface="Helvetica" panose="020B0604020202020204" pitchFamily="34" charset="0"/>
                </a:rPr>
                <a:t>PostGIS</a:t>
              </a:r>
              <a:r>
                <a:rPr lang="it-IT" sz="1000" dirty="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dirty="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it-IT" sz="800">
                  <a:latin typeface="Helvetica" panose="020B0604020202020204" pitchFamily="34" charset="0"/>
                  <a:cs typeface="Helvetica" panose="020B0604020202020204" pitchFamily="34" charset="0"/>
                </a:rPr>
                <a:t>Web Interface</a:t>
              </a:r>
              <a:endParaRPr lang="en-US" sz="800" dirty="0">
                <a:latin typeface="Helvetica" panose="020B0604020202020204" pitchFamily="34" charset="0"/>
                <a:cs typeface="Helvetica" panose="020B0604020202020204" pitchFamily="34" charset="0"/>
              </a:endParaRP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it-IT" sz="1000" i="1" dirty="0" err="1">
                  <a:latin typeface="Helvetica" panose="020B0604020202020204" pitchFamily="34" charset="0"/>
                  <a:cs typeface="Helvetica" panose="020B0604020202020204" pitchFamily="34" charset="0"/>
                </a:rPr>
                <a:t>External</a:t>
              </a:r>
              <a:r>
                <a:rPr lang="it-IT" sz="1000" i="1" dirty="0">
                  <a:latin typeface="Helvetica" panose="020B0604020202020204" pitchFamily="34" charset="0"/>
                  <a:cs typeface="Helvetica" panose="020B0604020202020204" pitchFamily="34" charset="0"/>
                </a:rPr>
                <a:t> </a:t>
              </a:r>
              <a:r>
                <a:rPr lang="it-IT" sz="1000" i="1" dirty="0" err="1">
                  <a:latin typeface="Helvetica" panose="020B0604020202020204" pitchFamily="34" charset="0"/>
                  <a:cs typeface="Helvetica" panose="020B0604020202020204" pitchFamily="34" charset="0"/>
                </a:rPr>
                <a:t>sources</a:t>
              </a:r>
              <a:endParaRPr lang="en-US" sz="1000" i="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67381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it-IT" dirty="0"/>
              <a:t>Reference </a:t>
            </a:r>
            <a:r>
              <a:rPr lang="it-IT" dirty="0" err="1"/>
              <a:t>architecture</a:t>
            </a:r>
            <a:endParaRPr lang="it-IT" dirty="0"/>
          </a:p>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188</a:t>
            </a:fld>
            <a:endParaRPr lang="it-IT"/>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Tree>
    <p:extLst>
      <p:ext uri="{BB962C8B-B14F-4D97-AF65-F5344CB8AC3E}">
        <p14:creationId xmlns:p14="http://schemas.microsoft.com/office/powerpoint/2010/main" val="32253237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it-IT" dirty="0"/>
              <a:t>Hardware</a:t>
            </a:r>
          </a:p>
          <a:p>
            <a:endParaRPr lang="it-IT" dirty="0"/>
          </a:p>
          <a:p>
            <a:endParaRPr lang="it-IT" dirty="0"/>
          </a:p>
          <a:p>
            <a:endParaRPr lang="it-IT" dirty="0"/>
          </a:p>
          <a:p>
            <a:endParaRPr lang="it-IT" dirty="0"/>
          </a:p>
          <a:p>
            <a:endParaRPr lang="it-IT" dirty="0"/>
          </a:p>
          <a:p>
            <a:endParaRPr lang="it-IT" dirty="0"/>
          </a:p>
          <a:p>
            <a:endParaRPr lang="it-IT" dirty="0"/>
          </a:p>
          <a:p>
            <a:r>
              <a:rPr lang="it-IT" dirty="0"/>
              <a:t>Software</a:t>
            </a:r>
          </a:p>
          <a:p>
            <a:pPr lvl="1"/>
            <a:r>
              <a:rPr lang="it-IT" dirty="0"/>
              <a:t>"Classic" </a:t>
            </a:r>
            <a:r>
              <a:rPr lang="it-IT" dirty="0" err="1"/>
              <a:t>Hadoop</a:t>
            </a:r>
            <a:r>
              <a:rPr lang="it-IT" dirty="0"/>
              <a:t>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189</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a:t>
            </a:r>
            <a:r>
              <a:rPr lang="en-US" sz="1400" b="0" i="0" u="none" strike="noStrike" baseline="0" dirty="0" err="1">
                <a:solidFill>
                  <a:srgbClr val="000000"/>
                </a:solidFill>
                <a:latin typeface="CourierPrime"/>
              </a:rPr>
              <a:t>cpu</a:t>
            </a:r>
            <a:endParaRPr lang="en-US" sz="1400" b="0" i="0" u="none" strike="noStrike" baseline="0" dirty="0">
              <a:solidFill>
                <a:srgbClr val="000000"/>
              </a:solidFill>
              <a:latin typeface="CourierPrime"/>
            </a:endParaRP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memory</a:t>
            </a:r>
          </a:p>
          <a:p>
            <a:pPr algn="l"/>
            <a:r>
              <a:rPr lang="en-US" sz="1400" b="0" i="0" u="none" strike="noStrike" baseline="0" dirty="0" err="1">
                <a:solidFill>
                  <a:srgbClr val="000000"/>
                </a:solidFill>
                <a:latin typeface="CourierPrime"/>
              </a:rPr>
              <a:t>lshw</a:t>
            </a:r>
            <a:r>
              <a:rPr lang="en-US" sz="1400" b="0" i="0" u="none" strike="noStrike" baseline="0" dirty="0">
                <a:solidFill>
                  <a:srgbClr val="000000"/>
                </a:solidFill>
                <a:latin typeface="CourierPrime"/>
              </a:rPr>
              <a:t>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19</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pic>
        <p:nvPicPr>
          <p:cNvPr id="10" name="Segnaposto contenuto 9">
            <a:extLst>
              <a:ext uri="{FF2B5EF4-FFF2-40B4-BE49-F238E27FC236}">
                <a16:creationId xmlns:a16="http://schemas.microsoft.com/office/drawing/2014/main" id="{ADF349B8-4EA1-8AB4-965B-EE01158FF5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p:spPr>
      </p:pic>
    </p:spTree>
    <p:extLst>
      <p:ext uri="{BB962C8B-B14F-4D97-AF65-F5344CB8AC3E}">
        <p14:creationId xmlns:p14="http://schemas.microsoft.com/office/powerpoint/2010/main" val="30065877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Hardware cost</a:t>
            </a:r>
            <a:r>
              <a:rPr lang="en-US" dirty="0"/>
              <a:t>: ?</a:t>
            </a:r>
          </a:p>
          <a:p>
            <a:pPr lvl="1"/>
            <a:r>
              <a:rPr lang="en-US" dirty="0"/>
              <a:t>Refer to </a:t>
            </a:r>
            <a:r>
              <a:rPr lang="en-US" dirty="0">
                <a:hlinkClick r:id="rId2"/>
              </a:rPr>
              <a:t>https://www.rect.coreto-europe.com/en/search.html?clearsearch=1</a:t>
            </a:r>
            <a:r>
              <a:rPr lang="en-US"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295606723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717275" cy="4351338"/>
          </a:xfrm>
        </p:spPr>
        <p:txBody>
          <a:bodyPr/>
          <a:lstStyle/>
          <a:p>
            <a:r>
              <a:rPr lang="en-US" b="1" dirty="0"/>
              <a:t>Hardware cost </a:t>
            </a:r>
            <a:r>
              <a:rPr lang="en-US" dirty="0">
                <a:solidFill>
                  <a:srgbClr val="FF0000"/>
                </a:solidFill>
              </a:rPr>
              <a:t>(up to Mar 05, 2021): </a:t>
            </a:r>
            <a:r>
              <a:rPr lang="en-US" dirty="0"/>
              <a:t>1767€ x 18 = 31806€</a:t>
            </a:r>
          </a:p>
          <a:p>
            <a:pPr lvl="1"/>
            <a:r>
              <a:rPr lang="en-US" dirty="0"/>
              <a:t>Amortization over 3 years (i.e., </a:t>
            </a:r>
            <a:r>
              <a:rPr lang="en-US" dirty="0">
                <a:solidFill>
                  <a:srgbClr val="FF0000"/>
                </a:solidFill>
              </a:rPr>
              <a:t>10602€/year</a:t>
            </a:r>
            <a:r>
              <a:rPr lang="en-US" dirty="0"/>
              <a:t>)</a:t>
            </a:r>
            <a:endParaRPr lang="it-IT"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191</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163110036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rgbClr val="FF0000"/>
                          </a:solidFill>
                          <a:latin typeface="NimbusSanL-Regu"/>
                        </a:rPr>
                        <a:t>10602</a:t>
                      </a:r>
                      <a:r>
                        <a:rPr lang="en-US" sz="1600" b="0" i="0" u="none" strike="noStrike" baseline="0" dirty="0">
                          <a:solidFill>
                            <a:srgbClr val="FF0000"/>
                          </a:solidFill>
                          <a:latin typeface="TeX-feymr10"/>
                        </a:rPr>
                        <a:t>€</a:t>
                      </a:r>
                      <a:r>
                        <a:rPr lang="en-US" sz="1600" b="0" i="0" u="none" strike="noStrike" baseline="0" dirty="0">
                          <a:solidFill>
                            <a:srgbClr val="FF0000"/>
                          </a:solidFill>
                          <a:latin typeface="NimbusSanL-Regu"/>
                        </a:rPr>
                        <a:t>/year</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6236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endParaRPr lang="en-US"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192</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b="1" dirty="0"/>
              <a:t>Software cost</a:t>
            </a:r>
            <a:r>
              <a:rPr lang="en-US" dirty="0"/>
              <a:t> </a:t>
            </a:r>
            <a:r>
              <a:rPr lang="en-US" dirty="0">
                <a:solidFill>
                  <a:srgbClr val="FF0000"/>
                </a:solidFill>
              </a:rPr>
              <a:t>(up to 2020): 0€</a:t>
            </a:r>
          </a:p>
          <a:p>
            <a:pPr lvl="1"/>
            <a:r>
              <a:rPr lang="en-US" dirty="0"/>
              <a:t>Free Cloudera Management System</a:t>
            </a:r>
          </a:p>
          <a:p>
            <a:pPr lvl="1"/>
            <a:r>
              <a:rPr lang="en-US"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193</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dirty="0"/>
              <a:t>Software cost </a:t>
            </a:r>
            <a:r>
              <a:rPr lang="en-US" dirty="0">
                <a:solidFill>
                  <a:srgbClr val="FF0000"/>
                </a:solidFill>
              </a:rPr>
              <a:t>(up to Mar 05, 2021): 10000€/year x 18 = 180000€/year</a:t>
            </a:r>
          </a:p>
          <a:p>
            <a:pPr lvl="1"/>
            <a:r>
              <a:rPr lang="en-US" dirty="0"/>
              <a:t>Cloudera is no more free, 10K€ per node</a:t>
            </a:r>
          </a:p>
          <a:p>
            <a:pPr lvl="1"/>
            <a:r>
              <a:rPr lang="en-US" dirty="0">
                <a:hlinkClick r:id="rId2"/>
              </a:rPr>
              <a:t>https://www.cloudera.com/products/pricing.html#private-cloud-services</a:t>
            </a:r>
            <a:endParaRPr lang="en-US" dirty="0"/>
          </a:p>
          <a:p>
            <a:pPr lvl="1"/>
            <a:r>
              <a:rPr lang="en-US" dirty="0">
                <a:hlinkClick r:id="rId3"/>
              </a:rPr>
              <a:t>https://www.cloudera.com/products/pricing/product-features.html</a:t>
            </a:r>
            <a:endParaRPr lang="en-US" dirty="0"/>
          </a:p>
          <a:p>
            <a:pPr lvl="1"/>
            <a:r>
              <a:rPr lang="en-US" dirty="0"/>
              <a:t>No license for research purpose</a:t>
            </a:r>
          </a:p>
          <a:p>
            <a:r>
              <a:rPr lang="en-US" i="1" dirty="0"/>
              <a:t>“Houston we’ve had a problem!”</a:t>
            </a:r>
          </a:p>
          <a:p>
            <a:pPr lvl="1"/>
            <a:r>
              <a:rPr lang="en-US" dirty="0"/>
              <a:t>We cannot update/extend the cluster anymore</a:t>
            </a:r>
          </a:p>
          <a:p>
            <a:pPr lvl="1"/>
            <a:r>
              <a:rPr lang="en-US"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194</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err="1">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err="1">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Moving a Hadoop cluster to the cloud (we only consider AWS)</a:t>
            </a:r>
          </a:p>
          <a:p>
            <a:pPr lvl="1"/>
            <a:r>
              <a:rPr lang="en-US" dirty="0"/>
              <a:t>AWS price calculator </a:t>
            </a:r>
            <a:r>
              <a:rPr lang="en-US" dirty="0">
                <a:hlinkClick r:id="rId2"/>
              </a:rPr>
              <a:t>https://calculator.aws/#/estimate</a:t>
            </a:r>
            <a:endParaRPr lang="en-US" dirty="0"/>
          </a:p>
          <a:p>
            <a:r>
              <a:rPr lang="en-US" dirty="0"/>
              <a:t>How do we start?</a:t>
            </a:r>
          </a:p>
          <a:p>
            <a:pPr lvl="1"/>
            <a:r>
              <a:rPr lang="en-US" dirty="0"/>
              <a:t>We have already defined the hardware and the software stack</a:t>
            </a:r>
          </a:p>
          <a:p>
            <a:pPr lvl="1"/>
            <a:r>
              <a:rPr lang="en-US" dirty="0"/>
              <a:t>Start with coarse tuning, identify the dominating costs first</a:t>
            </a:r>
          </a:p>
          <a:p>
            <a:pPr lvl="2"/>
            <a:r>
              <a:rPr lang="en-US" dirty="0"/>
              <a:t>Is it computing, storage, or processing?</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195</a:t>
            </a:fld>
            <a:endParaRPr lang="it-IT"/>
          </a:p>
        </p:txBody>
      </p:sp>
    </p:spTree>
    <p:extLst>
      <p:ext uri="{BB962C8B-B14F-4D97-AF65-F5344CB8AC3E}">
        <p14:creationId xmlns:p14="http://schemas.microsoft.com/office/powerpoint/2010/main" val="12689506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Migrating the cluster as-is: ?</a:t>
            </a:r>
          </a:p>
          <a:p>
            <a:pPr lvl="1"/>
            <a:r>
              <a:rPr lang="en-US" dirty="0"/>
              <a:t>Hint: add 18 EC2 instances satisfying the hardware requirements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196</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010226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SOL</a:t>
            </a:r>
            <a:r>
              <a:rPr lang="en-US" baseline="-25000" dirty="0"/>
              <a:t>cloud1 </a:t>
            </a:r>
            <a:r>
              <a:rPr lang="en-US" dirty="0"/>
              <a:t>migrating the cluster as-is: </a:t>
            </a:r>
            <a:r>
              <a:rPr lang="en-US" sz="2400" b="0" i="0" u="none" strike="noStrike" baseline="0" dirty="0">
                <a:solidFill>
                  <a:srgbClr val="FF0000"/>
                </a:solidFill>
                <a:latin typeface="NimbusSanL-Regu"/>
              </a:rPr>
              <a:t>13500$/month = 162000$/year</a:t>
            </a:r>
            <a:endParaRPr lang="en-US" dirty="0">
              <a:solidFill>
                <a:srgbClr val="FF0000"/>
              </a:solidFill>
            </a:endParaRPr>
          </a:p>
          <a:p>
            <a:pPr lvl="1"/>
            <a:r>
              <a:rPr lang="en-US" dirty="0"/>
              <a:t>18 EC2 instances (t4g.2xlarge) with 12TB EBS storage each machine</a:t>
            </a:r>
          </a:p>
          <a:p>
            <a:pPr lvl="1"/>
            <a:r>
              <a:rPr lang="en-US"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dirty="0">
                <a:hlinkClick r:id="rId3"/>
              </a:rPr>
              <a:t>https://calculator.aws/#/estimate?id=7757afffccc3cafdcfdeb212b74623ef02ed5a36</a:t>
            </a:r>
            <a:r>
              <a:rPr lang="en-US"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a:t>
                      </a:r>
                      <a:r>
                        <a:rPr lang="it-IT" sz="1600" dirty="0" err="1">
                          <a:solidFill>
                            <a:schemeClr val="tx1">
                              <a:lumMod val="95000"/>
                              <a:lumOff val="5000"/>
                            </a:schemeClr>
                          </a:solidFill>
                          <a:latin typeface="Helvetica" panose="020B0604020202020204" pitchFamily="34" charset="0"/>
                          <a:cs typeface="Helvetica" panose="020B0604020202020204" pitchFamily="34" charset="0"/>
                        </a:rPr>
                        <a:t>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dirty="0"/>
              <a:t>Pay attention to the region</a:t>
            </a:r>
          </a:p>
          <a:p>
            <a:pPr lvl="1"/>
            <a:r>
              <a:rPr lang="en-US" dirty="0"/>
              <a:t>Different regions, different prices</a:t>
            </a:r>
          </a:p>
          <a:p>
            <a:pPr lvl="1"/>
            <a:r>
              <a:rPr lang="en-US" dirty="0"/>
              <a:t>Different regions, different services</a:t>
            </a:r>
          </a:p>
          <a:p>
            <a:pPr lvl="1"/>
            <a:r>
              <a:rPr lang="en-US" dirty="0"/>
              <a:t>Remember the GDPR and data locality</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198</a:t>
            </a:fld>
            <a:endParaRPr lang="it-IT"/>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It makes no sense to move the cluster as-is</a:t>
            </a:r>
          </a:p>
          <a:p>
            <a:pPr lvl="1"/>
            <a:r>
              <a:rPr lang="en-US" dirty="0"/>
              <a:t>More machines ensure better (on-prem) scalability but higher costs</a:t>
            </a:r>
          </a:p>
          <a:p>
            <a:r>
              <a:rPr lang="en-US" dirty="0"/>
              <a:t>How do we proceed with the migration?</a:t>
            </a:r>
          </a:p>
          <a:p>
            <a:pPr lvl="1"/>
            <a:r>
              <a:rPr lang="en-US" dirty="0"/>
              <a:t>We need minimum software requirements</a:t>
            </a:r>
          </a:p>
          <a:p>
            <a:pPr lvl="1"/>
            <a:r>
              <a:rPr lang="en-US" dirty="0"/>
              <a:t>Try to achieve the smallest migration impact</a:t>
            </a:r>
          </a:p>
          <a:p>
            <a:pPr lvl="2"/>
            <a:r>
              <a:rPr lang="en-US" dirty="0"/>
              <a:t>Find the most similar cloud-based solution to a Hadoop cluster</a:t>
            </a:r>
          </a:p>
          <a:p>
            <a:pPr lvl="2"/>
            <a:r>
              <a:rPr lang="en-US" dirty="0"/>
              <a:t>Rethink applications (later) when you got the know-how</a:t>
            </a:r>
          </a:p>
          <a:p>
            <a:pPr lvl="1"/>
            <a:r>
              <a:rPr lang="en-US" dirty="0"/>
              <a:t>Identify a suitable budget, implement, refine later</a:t>
            </a:r>
          </a:p>
          <a:p>
            <a:pPr lvl="2"/>
            <a:r>
              <a:rPr lang="en-US"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199</a:t>
            </a:fld>
            <a:endParaRPr lang="it-IT"/>
          </a:p>
        </p:txBody>
      </p:sp>
    </p:spTree>
    <p:extLst>
      <p:ext uri="{BB962C8B-B14F-4D97-AF65-F5344CB8AC3E}">
        <p14:creationId xmlns:p14="http://schemas.microsoft.com/office/powerpoint/2010/main" val="116008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it-IT" dirty="0" err="1">
                <a:latin typeface="Consolas" panose="020B0609020204030204" pitchFamily="49" charset="0"/>
              </a:rPr>
              <a:t>whoami</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sz="half" idx="1"/>
          </p:nvPr>
        </p:nvSpPr>
        <p:spPr/>
        <p:txBody>
          <a:bodyPr/>
          <a:lstStyle/>
          <a:p>
            <a:r>
              <a:rPr lang="en-US" dirty="0"/>
              <a:t>Matteo Francia</a:t>
            </a:r>
          </a:p>
          <a:p>
            <a:pPr lvl="1"/>
            <a:r>
              <a:rPr lang="en-US" dirty="0"/>
              <a:t>Email: </a:t>
            </a:r>
            <a:r>
              <a:rPr lang="en-US" dirty="0">
                <a:hlinkClick r:id="rId2"/>
              </a:rPr>
              <a:t>m.francia@unibo.it</a:t>
            </a:r>
            <a:endParaRPr lang="en-US" dirty="0"/>
          </a:p>
          <a:p>
            <a:pPr lvl="1"/>
            <a:r>
              <a:rPr lang="en-US" dirty="0"/>
              <a:t>Research fellow @ </a:t>
            </a:r>
            <a:r>
              <a:rPr lang="en-US" dirty="0" err="1"/>
              <a:t>UniBO</a:t>
            </a:r>
            <a:endParaRPr lang="en-US" dirty="0"/>
          </a:p>
          <a:p>
            <a:r>
              <a:rPr lang="en-US" dirty="0"/>
              <a:t>Research topics</a:t>
            </a:r>
          </a:p>
          <a:p>
            <a:pPr lvl="1"/>
            <a:r>
              <a:rPr lang="en-US" dirty="0"/>
              <a:t>Big data / database </a:t>
            </a:r>
          </a:p>
          <a:p>
            <a:pPr lvl="1"/>
            <a:r>
              <a:rPr lang="en-US" dirty="0"/>
              <a:t>Geo-spatial analytics</a:t>
            </a:r>
          </a:p>
          <a:p>
            <a:r>
              <a:rPr lang="en-US" dirty="0"/>
              <a:t>Thesis proposals</a:t>
            </a:r>
          </a:p>
          <a:p>
            <a:pPr lvl="1"/>
            <a:r>
              <a:rPr lang="en-US" dirty="0">
                <a:hlinkClick r:id="rId3"/>
              </a:rPr>
              <a:t>https://big.csr.unibo.it/teaching/</a:t>
            </a:r>
            <a:r>
              <a:rPr lang="en-US" dirty="0"/>
              <a:t> </a:t>
            </a:r>
          </a:p>
        </p:txBody>
      </p:sp>
      <p:pic>
        <p:nvPicPr>
          <p:cNvPr id="9" name="Segnaposto contenuto 8">
            <a:extLst>
              <a:ext uri="{FF2B5EF4-FFF2-40B4-BE49-F238E27FC236}">
                <a16:creationId xmlns:a16="http://schemas.microsoft.com/office/drawing/2014/main" id="{9CAB24A9-6B5A-4295-9949-C0FA38A23F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471318"/>
            <a:ext cx="5181600" cy="3059951"/>
          </a:xfrm>
        </p:spPr>
      </p:pic>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8" name="Segnaposto contenuto 7">
            <a:extLst>
              <a:ext uri="{FF2B5EF4-FFF2-40B4-BE49-F238E27FC236}">
                <a16:creationId xmlns:a16="http://schemas.microsoft.com/office/drawing/2014/main" id="{177D7D9E-7D10-25CA-DCA8-8BB529110E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it-IT" dirty="0"/>
              <a:t>Data </a:t>
            </a:r>
            <a:r>
              <a:rPr lang="it-IT" dirty="0" err="1"/>
              <a:t>platform</a:t>
            </a:r>
            <a:r>
              <a:rPr lang="it-IT" dirty="0"/>
              <a:t>: OLTP vs OLAP</a:t>
            </a:r>
            <a:endParaRPr lang="en-US" dirty="0"/>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20</a:t>
            </a:fld>
            <a:endParaRPr lang="it-IT"/>
          </a:p>
        </p:txBody>
      </p:sp>
      <p:sp>
        <p:nvSpPr>
          <p:cNvPr id="7" name="Segnaposto contenuto 6">
            <a:extLst>
              <a:ext uri="{FF2B5EF4-FFF2-40B4-BE49-F238E27FC236}">
                <a16:creationId xmlns:a16="http://schemas.microsoft.com/office/drawing/2014/main" id="{43BA8AEC-41EB-EFEB-3CE9-382441D09C1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38328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b="1" dirty="0"/>
              <a:t>HDFS</a:t>
            </a:r>
          </a:p>
          <a:p>
            <a:pPr lvl="1"/>
            <a:r>
              <a:rPr lang="en-US" dirty="0"/>
              <a:t>How much durability do we need?</a:t>
            </a:r>
          </a:p>
          <a:p>
            <a:pPr lvl="2"/>
            <a:r>
              <a:rPr lang="en-US" dirty="0"/>
              <a:t>HP</a:t>
            </a:r>
            <a:r>
              <a:rPr lang="en-US" baseline="-25000" dirty="0"/>
              <a:t>0</a:t>
            </a:r>
            <a:r>
              <a:rPr lang="en-US" dirty="0"/>
              <a:t>: three replicas (we stick to this)</a:t>
            </a:r>
          </a:p>
          <a:p>
            <a:pPr lvl="2"/>
            <a:r>
              <a:rPr lang="en-US" dirty="0"/>
              <a:t>HP</a:t>
            </a:r>
            <a:r>
              <a:rPr lang="en-US" baseline="-25000" dirty="0"/>
              <a:t>1</a:t>
            </a:r>
            <a:r>
              <a:rPr lang="en-US" dirty="0"/>
              <a:t>: decrease replicas for cold data</a:t>
            </a:r>
          </a:p>
          <a:p>
            <a:pPr lvl="2"/>
            <a:r>
              <a:rPr lang="en-US" dirty="0"/>
              <a:t>HP</a:t>
            </a:r>
            <a:r>
              <a:rPr lang="en-US" baseline="-25000" dirty="0"/>
              <a:t>2</a:t>
            </a:r>
            <a:r>
              <a:rPr lang="en-US" dirty="0"/>
              <a:t>: move cold data to glacier or delete id</a:t>
            </a:r>
          </a:p>
          <a:p>
            <a:pPr lvl="2"/>
            <a:r>
              <a:rPr lang="en-US" dirty="0"/>
              <a:t>...</a:t>
            </a:r>
          </a:p>
          <a:p>
            <a:r>
              <a:rPr lang="en-US" b="1" dirty="0"/>
              <a:t>HBase</a:t>
            </a:r>
            <a:r>
              <a:rPr lang="en-US" dirty="0"/>
              <a:t> has marginal effects on the pricing (100GB &lt;&lt; 50TB)</a:t>
            </a:r>
          </a:p>
          <a:p>
            <a:pPr lvl="1"/>
            <a:r>
              <a:rPr lang="en-US" dirty="0"/>
              <a:t>For simplicity, we can omit it</a:t>
            </a:r>
          </a:p>
          <a:p>
            <a:r>
              <a:rPr lang="en-US" b="1" dirty="0"/>
              <a:t>Overall</a:t>
            </a:r>
            <a:r>
              <a:rPr lang="en-US" dirty="0"/>
              <a:t>: 50TB storage/year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200</a:t>
            </a:fld>
            <a:endParaRPr lang="it-IT"/>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Tree>
    <p:extLst>
      <p:ext uri="{BB962C8B-B14F-4D97-AF65-F5344CB8AC3E}">
        <p14:creationId xmlns:p14="http://schemas.microsoft.com/office/powerpoint/2010/main" val="127388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200" y="1825625"/>
            <a:ext cx="5181600" cy="4351338"/>
          </a:xfrm>
        </p:spPr>
        <p:txBody>
          <a:bodyPr/>
          <a:lstStyle/>
          <a:p>
            <a:r>
              <a:rPr lang="en-US" dirty="0"/>
              <a:t>Processing takes place each time that ESA provides a satellite image</a:t>
            </a:r>
          </a:p>
          <a:p>
            <a:pPr lvl="1"/>
            <a:r>
              <a:rPr lang="en-US" dirty="0"/>
              <a:t>Some days no images are available</a:t>
            </a:r>
          </a:p>
          <a:p>
            <a:pPr lvl="1"/>
            <a:r>
              <a:rPr lang="en-US" dirty="0"/>
              <a:t>Some days up to 10 images are available</a:t>
            </a:r>
          </a:p>
          <a:p>
            <a:pPr lvl="1"/>
            <a:r>
              <a:rPr lang="en-US" dirty="0"/>
              <a:t>Spark jobs are always executed with the same parameters</a:t>
            </a:r>
          </a:p>
          <a:p>
            <a:r>
              <a:rPr lang="en-US" b="1" dirty="0"/>
              <a:t>Image processing</a:t>
            </a:r>
          </a:p>
          <a:p>
            <a:pPr lvl="1"/>
            <a:r>
              <a:rPr lang="en-US" dirty="0"/>
              <a:t>4 machines, 2 cores, 10GB RAM at least</a:t>
            </a:r>
          </a:p>
          <a:p>
            <a:r>
              <a:rPr lang="en-US" b="1" dirty="0"/>
              <a:t>Weather processing</a:t>
            </a:r>
            <a:r>
              <a:rPr lang="en-US"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201</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a:p>
            <a:pPr lvl="2"/>
            <a:r>
              <a:rPr lang="en-US" dirty="0"/>
              <a:t>Plus the resources for master services = </a:t>
            </a:r>
            <a:r>
              <a:rPr lang="en-US" dirty="0">
                <a:solidFill>
                  <a:srgbClr val="FF0000"/>
                </a:solidFill>
              </a:rPr>
              <a:t>2000$/year</a:t>
            </a:r>
            <a:endParaRPr lang="en-US" dirty="0"/>
          </a:p>
          <a:p>
            <a:pPr lvl="1"/>
            <a:r>
              <a:rPr lang="en-US" dirty="0"/>
              <a:t>Problems</a:t>
            </a:r>
          </a:p>
          <a:p>
            <a:pPr lvl="2"/>
            <a:r>
              <a:rPr lang="en-US" dirty="0"/>
              <a:t>Still no software stack</a:t>
            </a:r>
          </a:p>
          <a:p>
            <a:pPr lvl="2"/>
            <a:r>
              <a:rPr lang="en-US" dirty="0"/>
              <a:t>A lot of storage cost</a:t>
            </a:r>
          </a:p>
          <a:p>
            <a:pPr lvl="2"/>
            <a:r>
              <a:rPr lang="en-US"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fr-FR" dirty="0" err="1"/>
              <a:t>Assuming</a:t>
            </a:r>
            <a:r>
              <a:rPr lang="fr-FR" dirty="0"/>
              <a:t> 1 </a:t>
            </a:r>
            <a:r>
              <a:rPr lang="fr-FR" dirty="0" err="1"/>
              <a:t>Executor</a:t>
            </a:r>
            <a:r>
              <a:rPr lang="fr-FR" dirty="0"/>
              <a:t> = 1 Machine</a:t>
            </a:r>
          </a:p>
          <a:p>
            <a:pPr lvl="1"/>
            <a:r>
              <a:rPr lang="fr-FR" dirty="0"/>
              <a:t>Compare 4 machines on-</a:t>
            </a:r>
            <a:r>
              <a:rPr lang="fr-FR" dirty="0" err="1"/>
              <a:t>premises</a:t>
            </a:r>
            <a:r>
              <a:rPr lang="fr-FR" dirty="0"/>
              <a:t> vs on cloud</a:t>
            </a:r>
          </a:p>
          <a:p>
            <a:r>
              <a:rPr lang="en-US" dirty="0"/>
              <a:t>On-premises</a:t>
            </a:r>
          </a:p>
          <a:p>
            <a:pPr lvl="1"/>
            <a:r>
              <a:rPr lang="en-US" dirty="0"/>
              <a:t>4 machines: 10602€/year / 18 machines x 4 machines = </a:t>
            </a:r>
            <a:r>
              <a:rPr lang="en-US" dirty="0">
                <a:solidFill>
                  <a:srgbClr val="0070C0"/>
                </a:solidFill>
              </a:rPr>
              <a:t>2356€/year</a:t>
            </a:r>
          </a:p>
          <a:p>
            <a:pPr lvl="1"/>
            <a:r>
              <a:rPr lang="en-US" dirty="0"/>
              <a:t>Cloudera requires at least 10 nodes: </a:t>
            </a:r>
            <a:r>
              <a:rPr lang="en-US" dirty="0">
                <a:solidFill>
                  <a:srgbClr val="0070C0"/>
                </a:solidFill>
              </a:rPr>
              <a:t>100000€/year</a:t>
            </a:r>
          </a:p>
          <a:p>
            <a:r>
              <a:rPr lang="en-US" dirty="0"/>
              <a:t>AWS</a:t>
            </a:r>
            <a:endParaRPr lang="en-US" dirty="0">
              <a:solidFill>
                <a:srgbClr val="FF0000"/>
              </a:solidFill>
            </a:endParaRPr>
          </a:p>
          <a:p>
            <a:pPr lvl="1"/>
            <a:r>
              <a:rPr lang="en-US" dirty="0"/>
              <a:t>4 EC2 instances: 162000$/year / 18 machines x 4 machines = </a:t>
            </a:r>
            <a:r>
              <a:rPr lang="en-US"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a:t>
                      </a:r>
                      <a:r>
                        <a:rPr lang="it-IT" sz="1600" dirty="0" err="1">
                          <a:solidFill>
                            <a:srgbClr val="0070C0"/>
                          </a:solidFill>
                          <a:latin typeface="Helvetica" panose="020B0604020202020204" pitchFamily="34" charset="0"/>
                          <a:cs typeface="Helvetica" panose="020B0604020202020204" pitchFamily="34" charset="0"/>
                        </a:rPr>
                        <a:t>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204</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t>AWS</a:t>
            </a:r>
          </a:p>
          <a:p>
            <a:pPr lvl="1"/>
            <a:r>
              <a:rPr lang="en-US" dirty="0"/>
              <a:t>Still, we have no software stack configuration</a:t>
            </a:r>
          </a:p>
          <a:p>
            <a:pPr lvl="1"/>
            <a:r>
              <a:rPr lang="en-US" dirty="0"/>
              <a:t>Which is the major cost?</a:t>
            </a:r>
          </a:p>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205</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it-IT" dirty="0"/>
              <a:t>S3 standard</a:t>
            </a:r>
            <a:endParaRPr lang="en-US" dirty="0"/>
          </a:p>
        </p:txBody>
      </p:sp>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it-IT" dirty="0"/>
              <a:t>S3 </a:t>
            </a:r>
            <a:r>
              <a:rPr lang="it-IT" dirty="0" err="1"/>
              <a:t>Infrequent</a:t>
            </a:r>
            <a:r>
              <a:rPr lang="it-IT" dirty="0"/>
              <a:t> Access</a:t>
            </a:r>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206</a:t>
            </a:fld>
            <a:endParaRPr lang="it-IT"/>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397977"/>
            <a:ext cx="5157787" cy="1898783"/>
          </a:xfrm>
          <a:prstGeom prst="rect">
            <a:avLst/>
          </a:prstGeom>
          <a:ln>
            <a:noFill/>
          </a:ln>
          <a:effectLst>
            <a:outerShdw blurRad="292100" dist="139700" dir="2700000" algn="tl" rotWithShape="0">
              <a:srgbClr val="333333">
                <a:alpha val="65000"/>
              </a:srgbClr>
            </a:outerShdw>
          </a:effectLst>
        </p:spPr>
      </p:pic>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531725"/>
            <a:ext cx="5183188" cy="163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53574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solidFill>
                  <a:srgbClr val="FF0000"/>
                </a:solidFill>
              </a:rPr>
              <a:t>AWS Software stack</a:t>
            </a:r>
          </a:p>
          <a:p>
            <a:r>
              <a:rPr lang="en-US" dirty="0"/>
              <a:t>Manual</a:t>
            </a:r>
          </a:p>
          <a:p>
            <a:pPr lvl="1"/>
            <a:r>
              <a:rPr lang="en-US" dirty="0"/>
              <a:t>Use EC2 instances in IaaS</a:t>
            </a:r>
          </a:p>
          <a:p>
            <a:pPr lvl="1"/>
            <a:r>
              <a:rPr lang="en-US" dirty="0"/>
              <a:t>Technological and business challenges of manual installation and maintenance remain</a:t>
            </a:r>
          </a:p>
          <a:p>
            <a:endParaRPr lang="en-US" dirty="0"/>
          </a:p>
          <a:p>
            <a:r>
              <a:rPr lang="en-US" dirty="0"/>
              <a:t>EMR (Elastic Map Reduce)</a:t>
            </a:r>
          </a:p>
          <a:p>
            <a:pPr lvl="1"/>
            <a:r>
              <a:rPr lang="en-US" dirty="0"/>
              <a:t>Provides a managed Hadoop framework</a:t>
            </a:r>
          </a:p>
          <a:p>
            <a:pPr lvl="1"/>
            <a:r>
              <a:rPr lang="en-US" dirty="0"/>
              <a:t>Provides service integration</a:t>
            </a:r>
          </a:p>
          <a:p>
            <a:pPr lvl="2"/>
            <a:r>
              <a:rPr lang="en-US" dirty="0"/>
              <a:t>Automatically control EC2 instances</a:t>
            </a:r>
          </a:p>
          <a:p>
            <a:pPr lvl="2"/>
            <a:r>
              <a:rPr lang="en-US" dirty="0"/>
              <a:t>Transparently use S3 storage</a:t>
            </a:r>
          </a:p>
          <a:p>
            <a:pPr lvl="1"/>
            <a:r>
              <a:rPr lang="en-US" dirty="0"/>
              <a:t>Is a service to be paid on-top of the price for EC2 instance</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15845" y="4927002"/>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15632" y="4419802"/>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6143163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dirty="0"/>
              <a:t>Amazon EMR (Elastic Map Reduce)</a:t>
            </a:r>
          </a:p>
          <a:p>
            <a:pPr lvl="1"/>
            <a:r>
              <a:rPr lang="en-US" dirty="0"/>
              <a:t>Provides a managed Hadoop framework</a:t>
            </a:r>
          </a:p>
          <a:p>
            <a:r>
              <a:rPr lang="en-US" dirty="0"/>
              <a:t>Some features</a:t>
            </a:r>
          </a:p>
          <a:p>
            <a:pPr lvl="1"/>
            <a:r>
              <a:rPr lang="en-US" dirty="0"/>
              <a:t>Service integration</a:t>
            </a:r>
          </a:p>
          <a:p>
            <a:pPr lvl="2"/>
            <a:r>
              <a:rPr lang="en-US" dirty="0"/>
              <a:t>Automatically control EC2 instances</a:t>
            </a:r>
          </a:p>
          <a:p>
            <a:pPr lvl="2"/>
            <a:r>
              <a:rPr lang="en-US" dirty="0"/>
              <a:t>Transparently use S3 storage</a:t>
            </a:r>
          </a:p>
          <a:p>
            <a:pPr lvl="1"/>
            <a:r>
              <a:rPr lang="en-US" dirty="0"/>
              <a:t>Pricing:</a:t>
            </a:r>
          </a:p>
          <a:p>
            <a:pPr lvl="2"/>
            <a:r>
              <a:rPr lang="en-US" dirty="0"/>
              <a:t>Low Hourly Pricing</a:t>
            </a:r>
          </a:p>
          <a:p>
            <a:pPr lvl="2"/>
            <a:r>
              <a:rPr lang="en-US" dirty="0"/>
              <a:t>Amazon EC2 Spot Integration</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208</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dirty="0">
                <a:hlinkClick r:id="rId3"/>
              </a:rPr>
              <a:t>https://aws.amazon.com/emr</a:t>
            </a:r>
            <a:r>
              <a:rPr lang="en-US" dirty="0"/>
              <a:t> </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115867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a:xfrm>
            <a:off x="838200" y="1700213"/>
            <a:ext cx="10515600" cy="4351337"/>
          </a:xfrm>
        </p:spPr>
        <p:txBody>
          <a:bodyPr/>
          <a:lstStyle/>
          <a:p>
            <a:r>
              <a:rPr lang="en-US" dirty="0"/>
              <a:t>Provision as much capacity as you need </a:t>
            </a:r>
          </a:p>
          <a:p>
            <a:endParaRPr lang="en-US" dirty="0"/>
          </a:p>
          <a:p>
            <a:endParaRPr lang="en-US" dirty="0"/>
          </a:p>
          <a:p>
            <a:endParaRPr lang="en-US" dirty="0"/>
          </a:p>
          <a:p>
            <a:r>
              <a:rPr lang="en-US" dirty="0"/>
              <a:t>Add or remove capacity at any time</a:t>
            </a:r>
          </a:p>
          <a:p>
            <a:endParaRPr lang="en-US" dirty="0"/>
          </a:p>
          <a:p>
            <a:endParaRPr lang="en-US"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209</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54523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Data lake</a:t>
            </a:r>
          </a:p>
          <a:p>
            <a:pPr marL="457200" lvl="1" indent="0">
              <a:buNone/>
            </a:pPr>
            <a:r>
              <a:rPr lang="en-US" dirty="0"/>
              <a:t>Couto et al.: </a:t>
            </a:r>
            <a:r>
              <a:rPr lang="en-US" i="1" dirty="0"/>
              <a:t>“A DL is a </a:t>
            </a:r>
            <a:r>
              <a:rPr lang="en-US" i="1" dirty="0">
                <a:solidFill>
                  <a:srgbClr val="FF0000"/>
                </a:solidFill>
              </a:rPr>
              <a:t>central repository</a:t>
            </a:r>
            <a:r>
              <a:rPr lang="en-US" i="1" dirty="0"/>
              <a:t> system for </a:t>
            </a:r>
            <a:r>
              <a:rPr lang="en-US" i="1" dirty="0">
                <a:solidFill>
                  <a:srgbClr val="0070C0"/>
                </a:solidFill>
              </a:rPr>
              <a:t>storage, processing, and analysis of raw data</a:t>
            </a:r>
            <a:r>
              <a:rPr lang="en-US" i="1" dirty="0"/>
              <a:t>, in which the data is kept in its </a:t>
            </a:r>
            <a:r>
              <a:rPr lang="en-US" i="1" dirty="0">
                <a:solidFill>
                  <a:srgbClr val="00B050"/>
                </a:solidFill>
              </a:rPr>
              <a:t>original format and is processed to be queried only when needed</a:t>
            </a:r>
            <a:r>
              <a:rPr lang="en-US" i="1" dirty="0"/>
              <a:t>. It can </a:t>
            </a:r>
            <a:r>
              <a:rPr lang="en-US" i="1" dirty="0">
                <a:solidFill>
                  <a:srgbClr val="7030A0"/>
                </a:solidFill>
              </a:rPr>
              <a:t>store a varied amount of formats </a:t>
            </a:r>
            <a:r>
              <a:rPr lang="en-US" i="1" dirty="0"/>
              <a:t>in big data ecosystems, from unstructured, semi-structured, to structured data sources”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dirty="0"/>
              <a:t>Couto, Julia, et al. "A Mapping Study about Data Lakes: An Improved Definition and Possible Architectures." </a:t>
            </a:r>
            <a:r>
              <a:rPr lang="en-US" i="1" dirty="0"/>
              <a:t>SEKE</a:t>
            </a:r>
            <a:r>
              <a:rPr lang="en-US" dirty="0"/>
              <a:t>. 2019.</a:t>
            </a:r>
            <a:br>
              <a:rPr lang="en-US" dirty="0"/>
            </a:br>
            <a:r>
              <a:rPr lang="en-US" dirty="0">
                <a:hlinkClick r:id="rId2"/>
              </a:rPr>
              <a:t>https://dunnsolutions.com/business-analytics/big-data-analytics/data-lake-consulting</a:t>
            </a:r>
            <a:r>
              <a:rPr lang="en-US" dirty="0"/>
              <a:t> </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0680" y="1825625"/>
            <a:ext cx="4549017" cy="3939449"/>
          </a:xfrm>
        </p:spPr>
      </p:pic>
    </p:spTree>
    <p:extLst>
      <p:ext uri="{BB962C8B-B14F-4D97-AF65-F5344CB8AC3E}">
        <p14:creationId xmlns:p14="http://schemas.microsoft.com/office/powerpoint/2010/main" val="2511985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a:xfrm>
            <a:off x="838200" y="1825625"/>
            <a:ext cx="5181600" cy="4351338"/>
          </a:xfrm>
        </p:spPr>
        <p:txBody>
          <a:bodyPr/>
          <a:lstStyle/>
          <a:p>
            <a:r>
              <a:rPr lang="en-US" dirty="0"/>
              <a:t>EMR cluster</a:t>
            </a:r>
          </a:p>
          <a:p>
            <a:endParaRPr lang="en-US" dirty="0"/>
          </a:p>
          <a:p>
            <a:r>
              <a:rPr lang="en-US" dirty="0"/>
              <a:t>Master group controls the cluster</a:t>
            </a:r>
          </a:p>
          <a:p>
            <a:pPr lvl="1"/>
            <a:r>
              <a:rPr lang="en-US" dirty="0"/>
              <a:t>Coordinate the work distribution</a:t>
            </a:r>
          </a:p>
          <a:p>
            <a:pPr lvl="1"/>
            <a:r>
              <a:rPr lang="en-US" dirty="0"/>
              <a:t>Manage the cluster state</a:t>
            </a:r>
          </a:p>
          <a:p>
            <a:r>
              <a:rPr lang="en-US" dirty="0"/>
              <a:t>Core groups</a:t>
            </a:r>
          </a:p>
          <a:p>
            <a:pPr lvl="1"/>
            <a:r>
              <a:rPr lang="en-US" dirty="0"/>
              <a:t>Core instances run Data Node daemons</a:t>
            </a:r>
          </a:p>
          <a:p>
            <a:r>
              <a:rPr lang="en-US"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210</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6489582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a:xfrm>
            <a:off x="838200" y="365125"/>
            <a:ext cx="10515600" cy="1325563"/>
          </a:xfrm>
        </p:spPr>
        <p:txBody>
          <a:bodyPr/>
          <a:lstStyle/>
          <a:p>
            <a:r>
              <a:rPr lang="it-IT" dirty="0"/>
              <a:t>EMR Cluster</a:t>
            </a:r>
            <a:endParaRPr lang="en-US" dirty="0"/>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a:xfrm>
            <a:off x="838200" y="1700499"/>
            <a:ext cx="10515600" cy="4351338"/>
          </a:xfrm>
        </p:spPr>
        <p:txBody>
          <a:bodyPr/>
          <a:lstStyle/>
          <a:p>
            <a:r>
              <a:rPr lang="en-US" dirty="0"/>
              <a:t>The central component of Amazon EMR is the </a:t>
            </a:r>
            <a:r>
              <a:rPr lang="en-US" b="1" dirty="0"/>
              <a:t>cluster</a:t>
            </a:r>
          </a:p>
          <a:p>
            <a:pPr lvl="1"/>
            <a:r>
              <a:rPr lang="en-US" dirty="0"/>
              <a:t>A collection of </a:t>
            </a:r>
            <a:r>
              <a:rPr lang="en-US" b="1" dirty="0"/>
              <a:t>Amazon Elastic Compute Cloud (Amazon EC2)</a:t>
            </a:r>
            <a:r>
              <a:rPr lang="en-US" dirty="0"/>
              <a:t> instances</a:t>
            </a:r>
          </a:p>
          <a:p>
            <a:pPr lvl="1"/>
            <a:r>
              <a:rPr lang="en-US" dirty="0"/>
              <a:t>Each instance is called a </a:t>
            </a:r>
            <a:r>
              <a:rPr lang="en-US" b="1" dirty="0"/>
              <a:t>node</a:t>
            </a:r>
            <a:r>
              <a:rPr lang="en-US" dirty="0"/>
              <a:t> </a:t>
            </a:r>
          </a:p>
          <a:p>
            <a:r>
              <a:rPr lang="en-US" dirty="0"/>
              <a:t>The </a:t>
            </a:r>
            <a:r>
              <a:rPr lang="en-US" b="1" dirty="0"/>
              <a:t>node type </a:t>
            </a:r>
            <a:r>
              <a:rPr lang="en-US" dirty="0"/>
              <a:t>identifies the role within the cluster </a:t>
            </a:r>
          </a:p>
          <a:p>
            <a:pPr lvl="1"/>
            <a:r>
              <a:rPr lang="en-US" b="1" dirty="0"/>
              <a:t>Master</a:t>
            </a:r>
            <a:r>
              <a:rPr lang="en-US" dirty="0"/>
              <a:t> node coordinates the distribution of data and tasks among other nodes</a:t>
            </a:r>
          </a:p>
          <a:p>
            <a:pPr lvl="2"/>
            <a:r>
              <a:rPr lang="en-US" dirty="0"/>
              <a:t>Every cluster has (at least) a master node</a:t>
            </a:r>
          </a:p>
          <a:p>
            <a:pPr lvl="2"/>
            <a:r>
              <a:rPr lang="en-US" dirty="0"/>
              <a:t>Always active</a:t>
            </a:r>
          </a:p>
          <a:p>
            <a:pPr lvl="1"/>
            <a:r>
              <a:rPr lang="en-US" b="1" dirty="0"/>
              <a:t>Core</a:t>
            </a:r>
            <a:r>
              <a:rPr lang="en-US" dirty="0"/>
              <a:t> node runs tasks and store data in the Hadoop Distributed File System (HDFS) </a:t>
            </a:r>
          </a:p>
          <a:p>
            <a:pPr lvl="2"/>
            <a:r>
              <a:rPr lang="en-US" dirty="0"/>
              <a:t>Multi-node clusters have at least one core node</a:t>
            </a:r>
          </a:p>
          <a:p>
            <a:pPr lvl="2"/>
            <a:r>
              <a:rPr lang="en-US" dirty="0"/>
              <a:t>Always active, contains the data node daemon</a:t>
            </a:r>
          </a:p>
          <a:p>
            <a:pPr lvl="1"/>
            <a:r>
              <a:rPr lang="en-US" b="1" dirty="0"/>
              <a:t>Task</a:t>
            </a:r>
            <a:r>
              <a:rPr lang="en-US" dirty="0"/>
              <a:t> node only runs tasks</a:t>
            </a:r>
          </a:p>
          <a:p>
            <a:pPr lvl="2"/>
            <a:r>
              <a:rPr lang="en-US" dirty="0"/>
              <a:t>Task nodes are optional</a:t>
            </a:r>
          </a:p>
          <a:p>
            <a:pPr lvl="2"/>
            <a:r>
              <a:rPr lang="en-US"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211</a:t>
            </a:fld>
            <a:endParaRPr lang="it-IT"/>
          </a:p>
        </p:txBody>
      </p:sp>
    </p:spTree>
    <p:extLst>
      <p:ext uri="{BB962C8B-B14F-4D97-AF65-F5344CB8AC3E}">
        <p14:creationId xmlns:p14="http://schemas.microsoft.com/office/powerpoint/2010/main" val="6676028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On-Demand Instance</a:t>
            </a:r>
          </a:p>
          <a:p>
            <a:pPr lvl="1"/>
            <a:r>
              <a:rPr lang="en-US" dirty="0"/>
              <a:t>Pay for compute capacity by the hour (minimum of 60 seconds)</a:t>
            </a:r>
          </a:p>
          <a:p>
            <a:pPr lvl="1"/>
            <a:r>
              <a:rPr lang="en-US" dirty="0"/>
              <a:t>No long-term commitments</a:t>
            </a:r>
          </a:p>
          <a:p>
            <a:r>
              <a:rPr lang="en-US" dirty="0"/>
              <a:t>Spot Instance</a:t>
            </a:r>
          </a:p>
          <a:p>
            <a:pPr lvl="1"/>
            <a:r>
              <a:rPr lang="en-US" dirty="0"/>
              <a:t>Unused EC2 instance that is available for less than the on-demand price</a:t>
            </a:r>
          </a:p>
          <a:p>
            <a:pPr lvl="1"/>
            <a:r>
              <a:rPr lang="en-US" dirty="0"/>
              <a:t>Hourly price is called </a:t>
            </a:r>
            <a:r>
              <a:rPr lang="en-US" i="1" dirty="0"/>
              <a:t>spot price</a:t>
            </a:r>
          </a:p>
          <a:p>
            <a:pPr lvl="2"/>
            <a:r>
              <a:rPr lang="en-US" dirty="0"/>
              <a:t>Adjusted based on long-term supply and demand for spot instances</a:t>
            </a:r>
          </a:p>
          <a:p>
            <a:pPr lvl="1"/>
            <a:r>
              <a:rPr lang="en-US" dirty="0"/>
              <a:t>Run the instance when capacity is available and price is below threshold</a:t>
            </a:r>
          </a:p>
          <a:p>
            <a:pPr lvl="2"/>
            <a:r>
              <a:rPr lang="en-US" dirty="0"/>
              <a:t>When data-center resources are low, spot instances are dropped</a:t>
            </a:r>
          </a:p>
          <a:p>
            <a:pPr lvl="2"/>
            <a:r>
              <a:rPr lang="en-US"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212</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dirty="0">
                <a:hlinkClick r:id="rId2"/>
              </a:rPr>
              <a:t>https://aws.amazon.com/ec2/pricing/</a:t>
            </a:r>
            <a:endParaRPr lang="en-US" dirty="0"/>
          </a:p>
        </p:txBody>
      </p:sp>
    </p:spTree>
    <p:extLst>
      <p:ext uri="{BB962C8B-B14F-4D97-AF65-F5344CB8AC3E}">
        <p14:creationId xmlns:p14="http://schemas.microsoft.com/office/powerpoint/2010/main" val="1114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Spot Instance cost strategies</a:t>
            </a:r>
          </a:p>
          <a:p>
            <a:endParaRPr lang="en-US" dirty="0"/>
          </a:p>
          <a:p>
            <a:r>
              <a:rPr lang="en-US" dirty="0"/>
              <a:t>Capacity-optimized strategy</a:t>
            </a:r>
          </a:p>
          <a:p>
            <a:pPr lvl="1"/>
            <a:r>
              <a:rPr lang="en-US" dirty="0"/>
              <a:t>Allocated instances into the most available pools</a:t>
            </a:r>
          </a:p>
          <a:p>
            <a:pPr lvl="1"/>
            <a:r>
              <a:rPr lang="en-US" dirty="0"/>
              <a:t>Look at real-time capacity data, predict which are the most available</a:t>
            </a:r>
          </a:p>
          <a:p>
            <a:pPr lvl="1"/>
            <a:r>
              <a:rPr lang="en-US" dirty="0"/>
              <a:t>Works well for workloads such as big data and analytics</a:t>
            </a:r>
          </a:p>
          <a:p>
            <a:pPr lvl="1"/>
            <a:r>
              <a:rPr lang="en-US" dirty="0"/>
              <a:t>Works well when we have high cost of interruption</a:t>
            </a:r>
          </a:p>
          <a:p>
            <a:r>
              <a:rPr lang="en-US" dirty="0"/>
              <a:t>Lowest-price strategy</a:t>
            </a:r>
          </a:p>
          <a:p>
            <a:pPr lvl="1"/>
            <a:r>
              <a:rPr lang="en-US"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213</a:t>
            </a:fld>
            <a:endParaRPr lang="it-IT"/>
          </a:p>
        </p:txBody>
      </p:sp>
    </p:spTree>
    <p:extLst>
      <p:ext uri="{BB962C8B-B14F-4D97-AF65-F5344CB8AC3E}">
        <p14:creationId xmlns:p14="http://schemas.microsoft.com/office/powerpoint/2010/main" val="16175117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214</a:t>
            </a:fld>
            <a:endParaRPr lang="it-IT"/>
          </a:p>
        </p:txBody>
      </p:sp>
      <p:pic>
        <p:nvPicPr>
          <p:cNvPr id="6" name="Picture 5">
            <a:extLst>
              <a:ext uri="{FF2B5EF4-FFF2-40B4-BE49-F238E27FC236}">
                <a16:creationId xmlns:a16="http://schemas.microsoft.com/office/drawing/2014/main" id="{3615CA7C-04BC-4D1E-BD42-92562BF5CA5C}"/>
              </a:ext>
            </a:extLst>
          </p:cNvPr>
          <p:cNvPicPr>
            <a:picLocks noChangeAspect="1"/>
          </p:cNvPicPr>
          <p:nvPr/>
        </p:nvPicPr>
        <p:blipFill rotWithShape="1">
          <a:blip r:embed="rId2"/>
          <a:srcRect l="6875" t="14293" r="64658" b="47050"/>
          <a:stretch/>
        </p:blipFill>
        <p:spPr>
          <a:xfrm>
            <a:off x="1905000" y="1690688"/>
            <a:ext cx="5207000" cy="19886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8716780-AD10-4012-912F-1EE8B670E7F9}"/>
              </a:ext>
            </a:extLst>
          </p:cNvPr>
          <p:cNvPicPr>
            <a:picLocks noChangeAspect="1"/>
          </p:cNvPicPr>
          <p:nvPr/>
        </p:nvPicPr>
        <p:blipFill rotWithShape="1">
          <a:blip r:embed="rId3"/>
          <a:srcRect l="6875" t="14293" r="67250" b="47050"/>
          <a:stretch/>
        </p:blipFill>
        <p:spPr>
          <a:xfrm>
            <a:off x="3246120" y="3830781"/>
            <a:ext cx="5207000" cy="218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09985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it-IT" dirty="0"/>
              <a:t>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dirty="0"/>
              <a:t>Choose to launch </a:t>
            </a:r>
            <a:r>
              <a:rPr lang="en-US" b="1" dirty="0"/>
              <a:t>master</a:t>
            </a:r>
            <a:r>
              <a:rPr lang="en-US" dirty="0"/>
              <a:t>, </a:t>
            </a:r>
            <a:r>
              <a:rPr lang="en-US" b="1" dirty="0"/>
              <a:t>core</a:t>
            </a:r>
            <a:r>
              <a:rPr lang="en-US" dirty="0"/>
              <a:t>, or </a:t>
            </a:r>
            <a:r>
              <a:rPr lang="en-US" b="1" dirty="0"/>
              <a:t>task</a:t>
            </a:r>
            <a:r>
              <a:rPr lang="en-US" dirty="0"/>
              <a:t> on Spot Instances </a:t>
            </a:r>
          </a:p>
          <a:p>
            <a:pPr lvl="1"/>
            <a:r>
              <a:rPr lang="en-US" dirty="0"/>
              <a:t>The </a:t>
            </a:r>
            <a:r>
              <a:rPr lang="en-US" b="1" dirty="0"/>
              <a:t>master</a:t>
            </a:r>
            <a:r>
              <a:rPr lang="en-US" dirty="0"/>
              <a:t> node controls the cluster</a:t>
            </a:r>
          </a:p>
          <a:p>
            <a:pPr lvl="2"/>
            <a:r>
              <a:rPr lang="en-US" dirty="0"/>
              <a:t>When terminated, the cluster ends</a:t>
            </a:r>
          </a:p>
          <a:p>
            <a:pPr lvl="2"/>
            <a:r>
              <a:rPr lang="en-US" dirty="0"/>
              <a:t>Use </a:t>
            </a:r>
            <a:r>
              <a:rPr lang="en-US" i="1" dirty="0"/>
              <a:t>spot instances</a:t>
            </a:r>
            <a:r>
              <a:rPr lang="en-US" dirty="0"/>
              <a:t> if you are running a cluster where sudden termination is acceptable</a:t>
            </a:r>
          </a:p>
          <a:p>
            <a:pPr lvl="1"/>
            <a:r>
              <a:rPr lang="en-US" b="1" dirty="0"/>
              <a:t>Core </a:t>
            </a:r>
            <a:r>
              <a:rPr lang="en-US" dirty="0"/>
              <a:t>nodes process data and store information using HDFS</a:t>
            </a:r>
          </a:p>
          <a:p>
            <a:pPr lvl="2"/>
            <a:r>
              <a:rPr lang="en-US" dirty="0"/>
              <a:t>When terminated, data is lost</a:t>
            </a:r>
          </a:p>
          <a:p>
            <a:pPr lvl="2"/>
            <a:r>
              <a:rPr lang="en-US" dirty="0"/>
              <a:t>Use </a:t>
            </a:r>
            <a:r>
              <a:rPr lang="en-US" i="1" dirty="0"/>
              <a:t>spot instances</a:t>
            </a:r>
            <a:r>
              <a:rPr lang="en-US" dirty="0"/>
              <a:t> when partial HDFS data loss is tolerable</a:t>
            </a:r>
          </a:p>
          <a:p>
            <a:pPr lvl="1"/>
            <a:r>
              <a:rPr lang="en-US" b="1" dirty="0"/>
              <a:t>Task </a:t>
            </a:r>
            <a:r>
              <a:rPr lang="en-US" dirty="0"/>
              <a:t>nodes process data but do not hold persistent data in HDFS</a:t>
            </a:r>
          </a:p>
          <a:p>
            <a:pPr lvl="2"/>
            <a:r>
              <a:rPr lang="en-US" dirty="0"/>
              <a:t>When terminated, computational capacity is lost</a:t>
            </a:r>
          </a:p>
          <a:p>
            <a:pPr lvl="2"/>
            <a:r>
              <a:rPr lang="en-US"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215</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dirty="0">
                <a:hlinkClick r:id="rId2"/>
              </a:rPr>
              <a:t>https://docs.aws.amazon.com/emr/latest/ManagementGuide/emr-plan-instances-guidelines.html</a:t>
            </a:r>
            <a:r>
              <a:rPr lang="en-US" dirty="0"/>
              <a:t> </a:t>
            </a:r>
          </a:p>
        </p:txBody>
      </p:sp>
    </p:spTree>
    <p:extLst>
      <p:ext uri="{BB962C8B-B14F-4D97-AF65-F5344CB8AC3E}">
        <p14:creationId xmlns:p14="http://schemas.microsoft.com/office/powerpoint/2010/main" val="29902406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it-IT" dirty="0"/>
              <a:t>EMR</a:t>
            </a:r>
            <a:endParaRPr lang="en-US" dirty="0"/>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76101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it-IT" dirty="0" err="1"/>
              <a:t>Add</a:t>
            </a:r>
            <a:r>
              <a:rPr lang="it-IT" dirty="0"/>
              <a:t> some storage</a:t>
            </a:r>
            <a:endParaRPr lang="en-US" dirty="0"/>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dirty="0"/>
              <a:t>Amazon EMR provides two main file systems</a:t>
            </a:r>
          </a:p>
          <a:p>
            <a:pPr lvl="1"/>
            <a:r>
              <a:rPr lang="en-US" b="1" dirty="0"/>
              <a:t>HDFS</a:t>
            </a:r>
            <a:r>
              <a:rPr lang="en-US" dirty="0"/>
              <a:t> and </a:t>
            </a:r>
            <a:r>
              <a:rPr lang="en-US" b="1" dirty="0"/>
              <a:t>EMRFS</a:t>
            </a:r>
            <a:r>
              <a:rPr lang="en-US" dirty="0"/>
              <a:t>, specify which file system to use by the prefix</a:t>
            </a:r>
          </a:p>
          <a:p>
            <a:pPr lvl="1"/>
            <a:r>
              <a:rPr lang="en-US" dirty="0">
                <a:latin typeface="Consolas" panose="020B0609020204030204" pitchFamily="49" charset="0"/>
              </a:rPr>
              <a:t>hdfs://path (or just `path`)</a:t>
            </a:r>
          </a:p>
          <a:p>
            <a:pPr lvl="2"/>
            <a:r>
              <a:rPr lang="en-US" dirty="0"/>
              <a:t>HDFS is used by the master and core nodes</a:t>
            </a:r>
          </a:p>
          <a:p>
            <a:pPr lvl="2"/>
            <a:r>
              <a:rPr lang="en-US" dirty="0">
                <a:solidFill>
                  <a:srgbClr val="FF0000"/>
                </a:solidFill>
              </a:rPr>
              <a:t>AWS EBS volume storage is used for HDFS data</a:t>
            </a:r>
          </a:p>
          <a:p>
            <a:pPr lvl="2"/>
            <a:r>
              <a:rPr lang="en-US" dirty="0"/>
              <a:t>Is fast, best used for caching the results produced by intermediate job-flow steps, </a:t>
            </a:r>
            <a:r>
              <a:rPr lang="en-US" dirty="0">
                <a:solidFill>
                  <a:srgbClr val="FF0000"/>
                </a:solidFill>
              </a:rPr>
              <a:t>why?</a:t>
            </a:r>
          </a:p>
          <a:p>
            <a:pPr lvl="2"/>
            <a:r>
              <a:rPr lang="en-US" dirty="0"/>
              <a:t>It’s ephemeral storage which is reclaimed when the cluster ends</a:t>
            </a:r>
          </a:p>
          <a:p>
            <a:pPr lvl="1"/>
            <a:r>
              <a:rPr lang="en-US" dirty="0">
                <a:latin typeface="Consolas" panose="020B0609020204030204" pitchFamily="49" charset="0"/>
              </a:rPr>
              <a:t>s3://DOC-EXAMPLE-BUCKET1/path </a:t>
            </a:r>
            <a:r>
              <a:rPr lang="en-US" dirty="0"/>
              <a:t>(EMRFS)</a:t>
            </a:r>
          </a:p>
          <a:p>
            <a:pPr lvl="2"/>
            <a:r>
              <a:rPr lang="en-US" dirty="0"/>
              <a:t>An implementation of the Hadoop file system atop Amazon S3</a:t>
            </a:r>
          </a:p>
          <a:p>
            <a:pPr lvl="2"/>
            <a:r>
              <a:rPr lang="en-US"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217</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dirty="0">
                <a:hlinkClick r:id="rId2"/>
              </a:rPr>
              <a:t>https://docs.aws.amazon.com/emr/latest/ManagementGuide/emr-plan-storage.html</a:t>
            </a:r>
            <a:r>
              <a:rPr lang="en-US" dirty="0"/>
              <a:t> </a:t>
            </a:r>
          </a:p>
        </p:txBody>
      </p:sp>
    </p:spTree>
    <p:extLst>
      <p:ext uri="{BB962C8B-B14F-4D97-AF65-F5344CB8AC3E}">
        <p14:creationId xmlns:p14="http://schemas.microsoft.com/office/powerpoint/2010/main" val="2288264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it-IT" dirty="0"/>
              <a:t>Migration</a:t>
            </a:r>
            <a:endParaRPr lang="en-US" dirty="0"/>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dirty="0">
                <a:solidFill>
                  <a:srgbClr val="FF0000"/>
                </a:solidFill>
              </a:rPr>
              <a:t>AWS Storage</a:t>
            </a:r>
          </a:p>
          <a:p>
            <a:pPr marL="342900" indent="-342900">
              <a:buFont typeface="Arial" panose="020B0604020202020204" pitchFamily="34" charset="0"/>
              <a:buChar char="•"/>
            </a:pPr>
            <a:r>
              <a:rPr lang="en-US" dirty="0"/>
              <a:t>HDFS on EC2</a:t>
            </a:r>
          </a:p>
          <a:p>
            <a:pPr lvl="1"/>
            <a:r>
              <a:rPr lang="en-US" dirty="0"/>
              <a:t>Heavy price</a:t>
            </a:r>
          </a:p>
          <a:p>
            <a:pPr lvl="1"/>
            <a:r>
              <a:rPr lang="en-US" dirty="0"/>
              <a:t>Machine must be always on to guarantee data persistency</a:t>
            </a:r>
          </a:p>
          <a:p>
            <a:pPr lvl="1"/>
            <a:r>
              <a:rPr lang="en-US" dirty="0"/>
              <a:t>Data locality</a:t>
            </a:r>
          </a:p>
          <a:p>
            <a:endParaRPr lang="en-US" dirty="0"/>
          </a:p>
          <a:p>
            <a:pPr marL="342900" indent="-342900">
              <a:buFont typeface="Arial" panose="020B0604020202020204" pitchFamily="34" charset="0"/>
              <a:buChar char="•"/>
            </a:pPr>
            <a:r>
              <a:rPr lang="en-US" dirty="0"/>
              <a:t>S3</a:t>
            </a:r>
          </a:p>
          <a:p>
            <a:pPr lvl="1"/>
            <a:r>
              <a:rPr lang="en-US" dirty="0"/>
              <a:t>Much cheaper</a:t>
            </a:r>
          </a:p>
          <a:p>
            <a:pPr lvl="1"/>
            <a:r>
              <a:rPr lang="en-US" dirty="0"/>
              <a:t>Does not require machines for data storage</a:t>
            </a:r>
          </a:p>
          <a:p>
            <a:pPr lvl="1"/>
            <a:r>
              <a:rPr lang="en-US" dirty="0"/>
              <a:t>Data locality is lost</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218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a:t>
            </a:r>
          </a:p>
          <a:p>
            <a:endParaRPr lang="en-US" dirty="0"/>
          </a:p>
          <a:p>
            <a:r>
              <a:rPr lang="en-US" dirty="0"/>
              <a:t>Given the software requirements, we need</a:t>
            </a:r>
          </a:p>
          <a:p>
            <a:pPr lvl="1"/>
            <a:r>
              <a:rPr lang="en-US" dirty="0"/>
              <a:t>1 x Master Node (to manage the cluster)</a:t>
            </a:r>
            <a:br>
              <a:rPr lang="en-US" dirty="0"/>
            </a:br>
            <a:r>
              <a:rPr lang="en-US" dirty="0"/>
              <a:t>1 x Core node (with HDFS/EBS)</a:t>
            </a:r>
          </a:p>
          <a:p>
            <a:pPr lvl="1"/>
            <a:r>
              <a:rPr lang="en-US"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219</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35E12CC0-E45B-0987-064C-692861A9339A}"/>
              </a:ext>
            </a:extLst>
          </p:cNvPr>
          <p:cNvSpPr>
            <a:spLocks noGrp="1"/>
          </p:cNvSpPr>
          <p:nvPr>
            <p:ph sz="half" idx="1"/>
          </p:nvPr>
        </p:nvSpPr>
        <p:spPr/>
        <p:txBody>
          <a:bodyPr/>
          <a:lstStyle/>
          <a:p>
            <a:endParaRPr lang="en-US"/>
          </a:p>
        </p:txBody>
      </p:sp>
      <p:pic>
        <p:nvPicPr>
          <p:cNvPr id="9" name="Segnaposto contenuto 9">
            <a:extLst>
              <a:ext uri="{FF2B5EF4-FFF2-40B4-BE49-F238E27FC236}">
                <a16:creationId xmlns:a16="http://schemas.microsoft.com/office/drawing/2014/main" id="{70BC8DD4-9D35-4971-18D7-228C9C1E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53905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Migrating cluster to EMR: </a:t>
            </a:r>
            <a:r>
              <a:rPr lang="en-US" dirty="0">
                <a:solidFill>
                  <a:srgbClr val="FF0000"/>
                </a:solidFill>
              </a:rPr>
              <a:t>14710€/year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on demand (task node): 174.83€</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220</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dirty="0"/>
              <a:t>Migrating cluster to EMR: </a:t>
            </a:r>
            <a:r>
              <a:rPr lang="en-US" dirty="0">
                <a:solidFill>
                  <a:srgbClr val="FF0000"/>
                </a:solidFill>
              </a:rPr>
              <a:t>13445€/year</a:t>
            </a:r>
          </a:p>
          <a:p>
            <a:pPr lvl="1"/>
            <a:r>
              <a:rPr lang="en-US" dirty="0"/>
              <a:t>S3 Infrequent Access storage (50 TB per month): 640€</a:t>
            </a:r>
          </a:p>
          <a:p>
            <a:pPr lvl="1"/>
            <a:r>
              <a:rPr lang="en-US" dirty="0"/>
              <a:t>1 x Master EMR nodes, EC2 (m4.xlarge), Utilization (75 h/month): 4.5€</a:t>
            </a:r>
          </a:p>
          <a:p>
            <a:pPr lvl="2"/>
            <a:r>
              <a:rPr lang="en-US" dirty="0"/>
              <a:t>75 h/month = 15min/task x 10task/day x 30day/month / 60min/hour</a:t>
            </a:r>
          </a:p>
          <a:p>
            <a:pPr lvl="1"/>
            <a:r>
              <a:rPr lang="en-US" dirty="0"/>
              <a:t>1 x Core EMR nodes, EC2 (m4.xlarge), Utilization (75 h/month): 4.5€</a:t>
            </a:r>
          </a:p>
          <a:p>
            <a:pPr lvl="1"/>
            <a:r>
              <a:rPr lang="en-US" dirty="0"/>
              <a:t>4 x Task EMR nodes, EC2 (m4.4xlarge), Utilization (75 h/month): 72€</a:t>
            </a:r>
          </a:p>
          <a:p>
            <a:pPr lvl="1"/>
            <a:r>
              <a:rPr lang="en-US" dirty="0"/>
              <a:t>4 x EC2 </a:t>
            </a:r>
            <a:r>
              <a:rPr lang="en-US" dirty="0">
                <a:solidFill>
                  <a:srgbClr val="0070C0"/>
                </a:solidFill>
              </a:rPr>
              <a:t>spot (task node): 69.55€</a:t>
            </a:r>
          </a:p>
          <a:p>
            <a:pPr lvl="2"/>
            <a:r>
              <a:rPr lang="en-US" dirty="0"/>
              <a:t>Storage amount (30 GB)</a:t>
            </a:r>
          </a:p>
          <a:p>
            <a:pPr lvl="2"/>
            <a:r>
              <a:rPr lang="en-US" dirty="0"/>
              <a:t>Workload (Daily, Duration of peak: 0 </a:t>
            </a:r>
            <a:r>
              <a:rPr lang="en-US" dirty="0" err="1"/>
              <a:t>Hr</a:t>
            </a:r>
            <a:r>
              <a:rPr lang="en-US" dirty="0"/>
              <a:t> 15 Min)</a:t>
            </a:r>
          </a:p>
          <a:p>
            <a:pPr lvl="2"/>
            <a:r>
              <a:rPr lang="en-US" dirty="0"/>
              <a:t>Instance type (m4.xlarge)</a:t>
            </a:r>
          </a:p>
          <a:p>
            <a:pPr lvl="1"/>
            <a:r>
              <a:rPr lang="en-US" dirty="0"/>
              <a:t>2 x EC2 on demand (master and core nodes): 330€</a:t>
            </a:r>
          </a:p>
          <a:p>
            <a:pPr lvl="2"/>
            <a:r>
              <a:rPr lang="en-US" dirty="0"/>
              <a:t>Storage amount (30 GB)</a:t>
            </a:r>
          </a:p>
          <a:p>
            <a:pPr lvl="2"/>
            <a:r>
              <a:rPr lang="en-US"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221</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dirty="0">
                <a:solidFill>
                  <a:srgbClr val="0563C1"/>
                </a:solidFill>
                <a:effectLst/>
                <a:latin typeface="Helvetica" panose="020B0604020202020204" pitchFamily="34" charset="0"/>
                <a:hlinkClick r:id="rId2"/>
              </a:rPr>
              <a:t>https://calculator.aws/#/estimate?id=c3780b12bb43b593d05def5a1d5218d9764b8a65</a:t>
            </a:r>
            <a:endParaRPr lang="en-US" b="0" i="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a:t>
                      </a:r>
                      <a:r>
                        <a:rPr lang="it-IT" sz="1600" dirty="0" err="1">
                          <a:solidFill>
                            <a:schemeClr val="tx1"/>
                          </a:solidFill>
                          <a:latin typeface="Helvetica" panose="020B0604020202020204" pitchFamily="34" charset="0"/>
                          <a:cs typeface="Helvetica" panose="020B0604020202020204" pitchFamily="34" charset="0"/>
                        </a:rPr>
                        <a:t>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a:t>
                      </a:r>
                      <a:r>
                        <a:rPr lang="it-IT" sz="1600" dirty="0" err="1">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a:t>
                      </a:r>
                      <a:r>
                        <a:rPr lang="it-IT" sz="1400" u="none" strike="noStrike" dirty="0" err="1">
                          <a:effectLst/>
                          <a:latin typeface="Helvetica" panose="020B0604020202020204" pitchFamily="34" charset="0"/>
                          <a:cs typeface="Helvetica" panose="020B0604020202020204" pitchFamily="34" charset="0"/>
                        </a:rPr>
                        <a:t>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err="1">
                          <a:effectLst/>
                          <a:latin typeface="Helvetica" panose="020B0604020202020204" pitchFamily="34" charset="0"/>
                          <a:cs typeface="Helvetica" panose="020B0604020202020204" pitchFamily="34" charset="0"/>
                        </a:rPr>
                        <a:t>Feasible</a:t>
                      </a:r>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a:t>
                      </a:r>
                      <a:r>
                        <a:rPr lang="it-IT" sz="1400" u="none" strike="noStrike" dirty="0" err="1">
                          <a:effectLst/>
                          <a:latin typeface="Helvetica" panose="020B0604020202020204" pitchFamily="34" charset="0"/>
                          <a:cs typeface="Helvetica" panose="020B0604020202020204" pitchFamily="34" charset="0"/>
                        </a:rPr>
                        <a:t>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a:t>
                      </a:r>
                      <a:r>
                        <a:rPr lang="it-IT" sz="1400" u="none" strike="noStrike" dirty="0" err="1">
                          <a:effectLst/>
                          <a:latin typeface="Helvetica" panose="020B0604020202020204" pitchFamily="34" charset="0"/>
                          <a:cs typeface="Helvetica" panose="020B0604020202020204" pitchFamily="34" charset="0"/>
                        </a:rPr>
                        <a:t>but</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still</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a:t>
                      </a:r>
                      <a:r>
                        <a:rPr lang="it-IT" sz="1400" u="none" strike="noStrike" dirty="0" err="1">
                          <a:effectLst/>
                          <a:latin typeface="Helvetica" panose="020B0604020202020204" pitchFamily="34" charset="0"/>
                          <a:cs typeface="Helvetica" panose="020B0604020202020204" pitchFamily="34" charset="0"/>
                        </a:rPr>
                        <a:t>repetitive</a:t>
                      </a:r>
                      <a:r>
                        <a:rPr lang="it-IT" sz="1400" u="none" strike="noStrike" dirty="0">
                          <a:effectLst/>
                          <a:latin typeface="Helvetica" panose="020B0604020202020204" pitchFamily="34" charset="0"/>
                          <a:cs typeface="Helvetica" panose="020B0604020202020204" pitchFamily="34" charset="0"/>
                        </a:rPr>
                        <a:t> </a:t>
                      </a:r>
                      <a:r>
                        <a:rPr lang="it-IT" sz="1400" u="none" strike="noStrike" dirty="0" err="1">
                          <a:effectLst/>
                          <a:latin typeface="Helvetica" panose="020B0604020202020204" pitchFamily="34" charset="0"/>
                          <a:cs typeface="Helvetica" panose="020B0604020202020204" pitchFamily="34" charset="0"/>
                        </a:rPr>
                        <a:t>manual</a:t>
                      </a:r>
                      <a:r>
                        <a:rPr lang="it-IT" sz="1400" u="none" strike="noStrike" dirty="0">
                          <a:effectLst/>
                          <a:latin typeface="Helvetica" panose="020B0604020202020204" pitchFamily="34" charset="0"/>
                          <a:cs typeface="Helvetica" panose="020B0604020202020204" pitchFamily="34" charset="0"/>
                        </a:rPr>
                        <a:t>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222</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it-IT" dirty="0"/>
              <a:t>Migration</a:t>
            </a:r>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a:xfrm>
            <a:off x="838200" y="365125"/>
            <a:ext cx="10515600" cy="1325563"/>
          </a:xfrm>
        </p:spPr>
        <p:txBody>
          <a:bodyPr/>
          <a:lstStyle/>
          <a:p>
            <a:r>
              <a:rPr lang="it-IT" dirty="0"/>
              <a:t>Migration</a:t>
            </a:r>
            <a:endParaRPr lang="en-US" dirty="0"/>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a:xfrm>
            <a:off x="838200" y="1700499"/>
            <a:ext cx="10515600" cy="4351338"/>
          </a:xfrm>
        </p:spPr>
        <p:txBody>
          <a:bodyPr/>
          <a:lstStyle/>
          <a:p>
            <a:r>
              <a:rPr lang="en-US" dirty="0"/>
              <a:t>Summing up</a:t>
            </a:r>
          </a:p>
          <a:p>
            <a:pPr lvl="1"/>
            <a:r>
              <a:rPr lang="en-US" dirty="0"/>
              <a:t>We estimated the cluster costs</a:t>
            </a:r>
          </a:p>
          <a:p>
            <a:pPr lvl="2"/>
            <a:r>
              <a:rPr lang="en-US" dirty="0"/>
              <a:t>On-premises solution with 18 machines: no go</a:t>
            </a:r>
          </a:p>
          <a:p>
            <a:pPr lvl="2"/>
            <a:r>
              <a:rPr lang="en-US" dirty="0"/>
              <a:t>Cloud solution with 18 EC2 instances: no go</a:t>
            </a:r>
          </a:p>
          <a:p>
            <a:pPr lvl="1"/>
            <a:r>
              <a:rPr lang="en-US" dirty="0"/>
              <a:t>We reduced the solution based on software requirements</a:t>
            </a:r>
          </a:p>
          <a:p>
            <a:pPr lvl="2"/>
            <a:r>
              <a:rPr lang="en-US" dirty="0"/>
              <a:t>On-premises solution with 4 machines: no go</a:t>
            </a:r>
          </a:p>
          <a:p>
            <a:pPr lvl="2"/>
            <a:r>
              <a:rPr lang="en-US" dirty="0"/>
              <a:t>Cloud solution with 4 EC2 instances: no go, we miss the software configuration</a:t>
            </a:r>
          </a:p>
          <a:p>
            <a:pPr lvl="1"/>
            <a:r>
              <a:rPr lang="en-US" dirty="0"/>
              <a:t>We moved the cluster to AWS EMR + spot instances + S3 storage</a:t>
            </a:r>
          </a:p>
          <a:p>
            <a:r>
              <a:rPr lang="en-US" dirty="0"/>
              <a:t>Can we do better? </a:t>
            </a:r>
          </a:p>
          <a:p>
            <a:pPr lvl="1"/>
            <a:r>
              <a:rPr lang="en-US" dirty="0"/>
              <a:t>Pick ad-hoc cloud services (AWS Lambda e AWS Batch)</a:t>
            </a:r>
          </a:p>
          <a:p>
            <a:pPr lvl="1"/>
            <a:r>
              <a:rPr lang="en-US"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223</a:t>
            </a:fld>
            <a:endParaRPr lang="it-IT"/>
          </a:p>
        </p:txBody>
      </p:sp>
    </p:spTree>
    <p:extLst>
      <p:ext uri="{BB962C8B-B14F-4D97-AF65-F5344CB8AC3E}">
        <p14:creationId xmlns:p14="http://schemas.microsoft.com/office/powerpoint/2010/main" val="9340644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Amazon EMR</a:t>
            </a:r>
            <a:endParaRPr lang="en-US" dirty="0"/>
          </a:p>
        </p:txBody>
      </p:sp>
    </p:spTree>
    <p:extLst>
      <p:ext uri="{BB962C8B-B14F-4D97-AF65-F5344CB8AC3E}">
        <p14:creationId xmlns:p14="http://schemas.microsoft.com/office/powerpoint/2010/main" val="26506828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EC2</a:t>
            </a:r>
            <a:endParaRPr lang="en-US" dirty="0"/>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a:xfrm>
            <a:off x="838200" y="1700499"/>
            <a:ext cx="10515600" cy="4351338"/>
          </a:xfrm>
        </p:spPr>
        <p:txBody>
          <a:bodyPr/>
          <a:lstStyle/>
          <a:p>
            <a:r>
              <a:rPr lang="en-US" dirty="0"/>
              <a:t>AWS uses public-key cryptography to secure the login </a:t>
            </a:r>
          </a:p>
          <a:p>
            <a:endParaRPr lang="en-US" dirty="0"/>
          </a:p>
          <a:p>
            <a:r>
              <a:rPr lang="en-US" dirty="0"/>
              <a:t>You can create one using the Amazon EC2 console</a:t>
            </a:r>
          </a:p>
          <a:p>
            <a:pPr lvl="1"/>
            <a:r>
              <a:rPr lang="en-US" dirty="0"/>
              <a:t>Open the Amazon EC2 console at </a:t>
            </a:r>
            <a:r>
              <a:rPr lang="en-US" dirty="0">
                <a:hlinkClick r:id="rId2"/>
              </a:rPr>
              <a:t>https://console.aws.amazon.com/ec2/</a:t>
            </a:r>
            <a:r>
              <a:rPr lang="en-US" dirty="0"/>
              <a:t> </a:t>
            </a:r>
          </a:p>
          <a:p>
            <a:pPr lvl="1"/>
            <a:r>
              <a:rPr lang="en-US" dirty="0"/>
              <a:t>In the navigation pane, choose `Key Pairs`</a:t>
            </a:r>
          </a:p>
          <a:p>
            <a:pPr lvl="1"/>
            <a:r>
              <a:rPr lang="en-US" dirty="0"/>
              <a:t>Choose `Create key pair`</a:t>
            </a:r>
          </a:p>
          <a:p>
            <a:pPr lvl="1"/>
            <a:r>
              <a:rPr lang="en-US" dirty="0"/>
              <a:t>For `Name`, enter a descriptive name for the key pair</a:t>
            </a:r>
          </a:p>
          <a:p>
            <a:pPr lvl="1"/>
            <a:r>
              <a:rPr lang="en-US" dirty="0"/>
              <a:t>For `File format`, choose the format in which to save the private key</a:t>
            </a:r>
          </a:p>
          <a:p>
            <a:pPr lvl="2"/>
            <a:r>
              <a:rPr lang="en-US" dirty="0"/>
              <a:t>OpenSSH, choose `</a:t>
            </a:r>
            <a:r>
              <a:rPr lang="en-US" dirty="0" err="1"/>
              <a:t>pem</a:t>
            </a:r>
            <a:r>
              <a:rPr lang="en-US" dirty="0"/>
              <a:t>` (`</a:t>
            </a:r>
            <a:r>
              <a:rPr lang="en-US" sz="1800" i="0" u="none" strike="noStrike" baseline="0" dirty="0" err="1">
                <a:solidFill>
                  <a:srgbClr val="000000"/>
                </a:solidFill>
                <a:latin typeface="CourierPrime"/>
              </a:rPr>
              <a:t>chmod</a:t>
            </a:r>
            <a:r>
              <a:rPr lang="en-US" sz="1800" i="0" u="none" strike="noStrike" baseline="0" dirty="0">
                <a:solidFill>
                  <a:srgbClr val="000000"/>
                </a:solidFill>
                <a:latin typeface="CourierPrime"/>
              </a:rPr>
              <a:t> 400 </a:t>
            </a:r>
            <a:r>
              <a:rPr lang="en-US" sz="1800" i="1" u="none" strike="noStrike" baseline="0" dirty="0">
                <a:solidFill>
                  <a:srgbClr val="FF0000"/>
                </a:solidFill>
                <a:latin typeface="CourierPrime"/>
              </a:rPr>
              <a:t>my-key-</a:t>
            </a:r>
            <a:r>
              <a:rPr lang="en-US" sz="1800" i="1" u="none" strike="noStrike" baseline="0" dirty="0" err="1">
                <a:solidFill>
                  <a:srgbClr val="FF0000"/>
                </a:solidFill>
                <a:latin typeface="CourierPrime"/>
              </a:rPr>
              <a:t>pair</a:t>
            </a:r>
            <a:r>
              <a:rPr lang="en-US" sz="1800" i="0" u="none" strike="noStrike" baseline="0" dirty="0" err="1">
                <a:solidFill>
                  <a:srgbClr val="000000"/>
                </a:solidFill>
                <a:latin typeface="CourierPrime"/>
              </a:rPr>
              <a:t>.pe</a:t>
            </a:r>
            <a:r>
              <a:rPr lang="en-US" sz="1800" dirty="0" err="1">
                <a:solidFill>
                  <a:srgbClr val="000000"/>
                </a:solidFill>
                <a:latin typeface="CourierPrime"/>
              </a:rPr>
              <a:t>m</a:t>
            </a:r>
            <a:r>
              <a:rPr lang="en-US" sz="1800" dirty="0">
                <a:solidFill>
                  <a:srgbClr val="000000"/>
                </a:solidFill>
                <a:latin typeface="CourierPrime"/>
              </a:rPr>
              <a:t>`</a:t>
            </a:r>
            <a:r>
              <a:rPr lang="en-US" sz="1800" dirty="0">
                <a:solidFill>
                  <a:srgbClr val="000000"/>
                </a:solidFill>
              </a:rPr>
              <a:t>)</a:t>
            </a:r>
          </a:p>
          <a:p>
            <a:pPr lvl="2"/>
            <a:r>
              <a:rPr lang="en-US" dirty="0"/>
              <a:t>PuTTY, choose `</a:t>
            </a:r>
            <a:r>
              <a:rPr lang="en-US" dirty="0" err="1"/>
              <a:t>ppk</a:t>
            </a:r>
            <a:r>
              <a:rPr lang="en-US" dirty="0"/>
              <a:t>`</a:t>
            </a:r>
          </a:p>
          <a:p>
            <a:pPr lvl="1"/>
            <a:r>
              <a:rPr lang="en-US" dirty="0"/>
              <a:t>Choose `Create key pair`</a:t>
            </a:r>
          </a:p>
          <a:p>
            <a:pPr lvl="1"/>
            <a:r>
              <a:rPr lang="en-US"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225</a:t>
            </a:fld>
            <a:endParaRPr lang="it-IT"/>
          </a:p>
        </p:txBody>
      </p:sp>
    </p:spTree>
    <p:extLst>
      <p:ext uri="{BB962C8B-B14F-4D97-AF65-F5344CB8AC3E}">
        <p14:creationId xmlns:p14="http://schemas.microsoft.com/office/powerpoint/2010/main" val="37975210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a:xfrm>
            <a:off x="838200" y="1700499"/>
            <a:ext cx="10515600" cy="4351338"/>
          </a:xfrm>
        </p:spPr>
        <p:txBody>
          <a:bodyPr/>
          <a:lstStyle/>
          <a:p>
            <a:r>
              <a:rPr lang="en-US" dirty="0"/>
              <a:t>Choose the frameworks and applications to install</a:t>
            </a:r>
          </a:p>
          <a:p>
            <a:r>
              <a:rPr lang="en-US" dirty="0"/>
              <a:t>Data process</a:t>
            </a:r>
          </a:p>
          <a:p>
            <a:pPr lvl="1"/>
            <a:r>
              <a:rPr lang="en-US" dirty="0"/>
              <a:t>Submit jobs or queries directly to installed applications</a:t>
            </a:r>
          </a:p>
          <a:p>
            <a:pPr lvl="1"/>
            <a:r>
              <a:rPr lang="en-US" dirty="0"/>
              <a:t>Run steps in the cluster</a:t>
            </a:r>
          </a:p>
          <a:p>
            <a:r>
              <a:rPr lang="en-US" dirty="0"/>
              <a:t>Submitting jobs </a:t>
            </a:r>
          </a:p>
          <a:p>
            <a:pPr lvl="1"/>
            <a:r>
              <a:rPr lang="en-US" dirty="0"/>
              <a:t>Connect to the master node over a secure connection</a:t>
            </a:r>
          </a:p>
          <a:p>
            <a:pPr lvl="1"/>
            <a:r>
              <a:rPr lang="en-US"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226</a:t>
            </a:fld>
            <a:endParaRPr lang="it-IT"/>
          </a:p>
        </p:txBody>
      </p:sp>
    </p:spTree>
    <p:extLst>
      <p:ext uri="{BB962C8B-B14F-4D97-AF65-F5344CB8AC3E}">
        <p14:creationId xmlns:p14="http://schemas.microsoft.com/office/powerpoint/2010/main" val="5661027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a:xfrm>
            <a:off x="838200" y="1700499"/>
            <a:ext cx="10515600" cy="4351338"/>
          </a:xfrm>
        </p:spPr>
        <p:txBody>
          <a:bodyPr/>
          <a:lstStyle/>
          <a:p>
            <a:r>
              <a:rPr lang="it-IT" dirty="0"/>
              <a:t>U</a:t>
            </a:r>
            <a:r>
              <a:rPr lang="en-US" dirty="0"/>
              <a:t>sing CLI (command line interface)</a:t>
            </a:r>
          </a:p>
          <a:p>
            <a:endParaRPr lang="en-US" dirty="0"/>
          </a:p>
          <a:p>
            <a:endParaRPr lang="en-US" dirty="0"/>
          </a:p>
          <a:p>
            <a:endParaRPr lang="en-US" dirty="0"/>
          </a:p>
          <a:p>
            <a:endParaRPr lang="en-US" dirty="0"/>
          </a:p>
          <a:p>
            <a:endParaRPr lang="en-US" dirty="0"/>
          </a:p>
          <a:p>
            <a:endParaRPr lang="it-IT" dirty="0"/>
          </a:p>
          <a:p>
            <a:r>
              <a:rPr lang="it-IT" dirty="0" err="1"/>
              <a:t>This</a:t>
            </a:r>
            <a:r>
              <a:rPr lang="it-IT" dirty="0"/>
              <a:t> </a:t>
            </a:r>
            <a:r>
              <a:rPr lang="it-IT" dirty="0" err="1"/>
              <a:t>is</a:t>
            </a:r>
            <a:r>
              <a:rPr lang="it-IT" dirty="0"/>
              <a:t> more </a:t>
            </a:r>
            <a:r>
              <a:rPr lang="it-IT" dirty="0" err="1"/>
              <a:t>pragmatic</a:t>
            </a:r>
            <a:r>
              <a:rPr lang="it-IT" dirty="0"/>
              <a:t>, </a:t>
            </a:r>
            <a:r>
              <a:rPr lang="it-IT" dirty="0" err="1"/>
              <a:t>but</a:t>
            </a:r>
            <a:r>
              <a:rPr lang="it-IT" dirty="0"/>
              <a:t> </a:t>
            </a:r>
            <a:r>
              <a:rPr lang="it-IT" dirty="0" err="1"/>
              <a:t>there</a:t>
            </a:r>
            <a:r>
              <a:rPr lang="it-IT" dirty="0"/>
              <a:t> are </a:t>
            </a:r>
            <a:r>
              <a:rPr lang="it-IT" dirty="0" err="1"/>
              <a:t>many</a:t>
            </a:r>
            <a:r>
              <a:rPr lang="it-IT" dirty="0"/>
              <a:t> options to </a:t>
            </a:r>
            <a:r>
              <a:rPr lang="it-IT" dirty="0" err="1"/>
              <a:t>explore</a:t>
            </a:r>
            <a:endParaRPr lang="it-IT" dirty="0"/>
          </a:p>
          <a:p>
            <a:pPr lvl="1"/>
            <a:r>
              <a:rPr lang="it-IT" dirty="0" err="1"/>
              <a:t>Let’s</a:t>
            </a:r>
            <a:r>
              <a:rPr lang="it-IT" dirty="0"/>
              <a:t> stick to AWS Console</a:t>
            </a:r>
          </a:p>
          <a:p>
            <a:pPr lvl="1"/>
            <a:r>
              <a:rPr lang="it-IT" dirty="0">
                <a:hlinkClick r:id="rId2"/>
              </a:rPr>
              <a:t>https://console.aws.amazon.com/elasticmapreduce/</a:t>
            </a:r>
            <a:endParaRPr lang="it-IT"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227</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err="1">
                <a:solidFill>
                  <a:srgbClr val="000000"/>
                </a:solidFill>
                <a:latin typeface="CourierPrime"/>
              </a:rPr>
              <a:t>aws</a:t>
            </a:r>
            <a:r>
              <a:rPr lang="en-US" sz="1400" b="0" i="0" u="none" strike="noStrike" baseline="0" dirty="0">
                <a:solidFill>
                  <a:srgbClr val="000000"/>
                </a:solidFill>
                <a:latin typeface="CourierPrime"/>
              </a:rPr>
              <a:t> </a:t>
            </a:r>
            <a:r>
              <a:rPr lang="en-US" sz="1400" b="0" i="0" u="none" strike="noStrike" baseline="0" dirty="0" err="1">
                <a:solidFill>
                  <a:srgbClr val="000000"/>
                </a:solidFill>
                <a:latin typeface="CourierPrime"/>
              </a:rPr>
              <a:t>emr</a:t>
            </a:r>
            <a:r>
              <a:rPr lang="en-US" sz="1400" b="0" i="0" u="none" strike="noStrike" baseline="0" dirty="0">
                <a:solidFill>
                  <a:srgbClr val="000000"/>
                </a:solidFill>
                <a:latin typeface="CourierPrime"/>
              </a:rPr>
              <a:t>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a:t>
            </a:r>
            <a:r>
              <a:rPr lang="en-US" sz="1400" b="0" i="0" u="none" strike="noStrike" baseline="0" dirty="0" err="1">
                <a:solidFill>
                  <a:srgbClr val="000000"/>
                </a:solidFill>
                <a:latin typeface="CourierPrime"/>
              </a:rPr>
              <a:t>KeyName</a:t>
            </a:r>
            <a:r>
              <a:rPr lang="en-US" sz="1400" b="0" i="0" u="none" strike="noStrike" baseline="0" dirty="0">
                <a:solidFill>
                  <a:srgbClr val="000000"/>
                </a:solidFill>
                <a:latin typeface="CourierPrime"/>
              </a:rPr>
              <a:t>=</a:t>
            </a:r>
            <a:r>
              <a:rPr lang="en-US" sz="1400" b="0" i="1" u="none" strike="noStrike" baseline="0" dirty="0" err="1">
                <a:solidFill>
                  <a:srgbClr val="FF0000"/>
                </a:solidFill>
                <a:latin typeface="CourierPrime-Italic"/>
              </a:rPr>
              <a:t>myEMRKeyPairName</a:t>
            </a:r>
            <a:r>
              <a:rPr lang="en-US" sz="1400" b="0" i="1" u="none" strike="noStrike" baseline="0" dirty="0">
                <a:solidFill>
                  <a:srgbClr val="FF0000"/>
                </a:solidFill>
                <a:latin typeface="CourierPrime-Italic"/>
              </a:rPr>
              <a:t>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it-IT" dirty="0" err="1"/>
              <a:t>Creating</a:t>
            </a:r>
            <a:r>
              <a:rPr lang="it-IT" dirty="0"/>
              <a:t> the cluster</a:t>
            </a:r>
            <a:endParaRPr lang="en-US" dirty="0"/>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228</a:t>
            </a:fld>
            <a:endParaRPr lang="it-IT"/>
          </a:p>
        </p:txBody>
      </p:sp>
    </p:spTree>
    <p:extLst>
      <p:ext uri="{BB962C8B-B14F-4D97-AF65-F5344CB8AC3E}">
        <p14:creationId xmlns:p14="http://schemas.microsoft.com/office/powerpoint/2010/main" val="349029781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7" name="Content Placeholder 6">
            <a:extLst>
              <a:ext uri="{FF2B5EF4-FFF2-40B4-BE49-F238E27FC236}">
                <a16:creationId xmlns:a16="http://schemas.microsoft.com/office/drawing/2014/main" id="{90658FD5-3312-4EE8-8639-EA2A908CC535}"/>
              </a:ext>
            </a:extLst>
          </p:cNvPr>
          <p:cNvPicPr>
            <a:picLocks noGrp="1" noChangeAspect="1"/>
          </p:cNvPicPr>
          <p:nvPr>
            <p:ph idx="1"/>
          </p:nvPr>
        </p:nvPicPr>
        <p:blipFill rotWithShape="1">
          <a:blip r:embed="rId2"/>
          <a:srcRect l="6875" t="14293" r="67250" b="47050"/>
          <a:stretch/>
        </p:blipFill>
        <p:spPr>
          <a:xfrm>
            <a:off x="1363980" y="1887558"/>
            <a:ext cx="9464040" cy="3976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it-IT" dirty="0"/>
              <a:t>Data </a:t>
            </a:r>
            <a:r>
              <a:rPr lang="it-IT" dirty="0" err="1"/>
              <a:t>platform</a:t>
            </a:r>
            <a:r>
              <a:rPr lang="it-IT" dirty="0"/>
              <a:t>: DWH vs Data Lake</a:t>
            </a:r>
            <a:endParaRPr lang="en-US" dirty="0"/>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23</a:t>
            </a:fld>
            <a:endParaRPr lang="it-IT"/>
          </a:p>
        </p:txBody>
      </p:sp>
      <p:sp>
        <p:nvSpPr>
          <p:cNvPr id="7" name="Segnaposto contenuto 6">
            <a:extLst>
              <a:ext uri="{FF2B5EF4-FFF2-40B4-BE49-F238E27FC236}">
                <a16:creationId xmlns:a16="http://schemas.microsoft.com/office/drawing/2014/main" id="{DD93604F-73CF-C52F-B7F9-8F5617DAA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69675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230</a:t>
            </a:fld>
            <a:endParaRPr lang="it-IT"/>
          </a:p>
        </p:txBody>
      </p:sp>
    </p:spTree>
    <p:extLst>
      <p:ext uri="{BB962C8B-B14F-4D97-AF65-F5344CB8AC3E}">
        <p14:creationId xmlns:p14="http://schemas.microsoft.com/office/powerpoint/2010/main" val="33512989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231</a:t>
            </a:fld>
            <a:endParaRPr lang="it-IT"/>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dirty="0" err="1"/>
              <a:t>aws</a:t>
            </a:r>
            <a:r>
              <a:rPr lang="en-US" dirty="0"/>
              <a:t> </a:t>
            </a:r>
            <a:r>
              <a:rPr lang="en-US" dirty="0" err="1"/>
              <a:t>emr</a:t>
            </a:r>
            <a:r>
              <a:rPr lang="en-US" dirty="0"/>
              <a:t> create-cluster --auto-scaling-role </a:t>
            </a:r>
            <a:r>
              <a:rPr lang="en-US" dirty="0" err="1"/>
              <a:t>EMR_AutoScaling_DefaultRole</a:t>
            </a:r>
            <a:r>
              <a:rPr lang="en-US" dirty="0"/>
              <a:t> --termination-protected --applications Name=Hadoop Name=Hive Name=Hue Name=</a:t>
            </a:r>
            <a:r>
              <a:rPr lang="en-US" dirty="0" err="1"/>
              <a:t>JupyterEnterpriseGateway</a:t>
            </a:r>
            <a:r>
              <a:rPr lang="en-US" dirty="0"/>
              <a:t> Name=Spark --</a:t>
            </a:r>
            <a:r>
              <a:rPr lang="en-US" dirty="0" err="1"/>
              <a:t>ebs</a:t>
            </a:r>
            <a:r>
              <a:rPr lang="en-US" dirty="0"/>
              <a:t>-root-volume-size 10 --ec2-attributes '{"KeyName":"bigdata","InstanceProfile":"EMR_EC2_DefaultRole","SubnetId":"subnet-5fa2f912","EmrManagedSlaveSecurityGroup":"sg-07818b5690a50b3f1","EmrManagedMasterSecurityGroup":"sg-0e2f5550a2cb98f79"}' --service-role </a:t>
            </a:r>
            <a:r>
              <a:rPr lang="en-US" dirty="0" err="1"/>
              <a:t>EMR_DefaultRole</a:t>
            </a:r>
            <a:r>
              <a:rPr lang="en-US" dirty="0"/>
              <a:t> --enable-debugging --release-label emr-6.2.0 --log-</a:t>
            </a:r>
            <a:r>
              <a:rPr lang="en-US" dirty="0" err="1"/>
              <a:t>uri</a:t>
            </a:r>
            <a:r>
              <a:rPr lang="en-US" dirty="0"/>
              <a:t> 's3n://aws-logs-604905954159-us-east-1/</a:t>
            </a:r>
            <a:r>
              <a:rPr lang="en-US" dirty="0" err="1"/>
              <a:t>elasticmapreduce</a:t>
            </a:r>
            <a:r>
              <a:rPr lang="en-US" dirty="0"/>
              <a:t>/' --name '</a:t>
            </a:r>
            <a:r>
              <a:rPr lang="en-US" dirty="0" err="1"/>
              <a:t>BigData</a:t>
            </a:r>
            <a:r>
              <a:rPr lang="en-US" dirty="0"/>
              <a:t>' --instance-groups '[{"InstanceCount":1,"BidPrice":"OnDemandPrice","EbsConfiguration":{"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":{"SizeInGB":32,"VolumeType":"gp2"},"VolumesPerInstance":2}]},"InstanceGroupType":"MASTER","InstanceType":"m4.xlarge","Name":"Master - 1"},{"InstanceCount":1,"BidPrice":"OnDemandPrice","EbsConfiguration":{"</a:t>
            </a:r>
            <a:r>
              <a:rPr lang="en-US" dirty="0" err="1"/>
              <a:t>EbsBlockDeviceConfigs</a:t>
            </a:r>
            <a:r>
              <a:rPr lang="en-US" dirty="0"/>
              <a:t>":[{"</a:t>
            </a:r>
            <a:r>
              <a:rPr lang="en-US" dirty="0" err="1"/>
              <a:t>VolumeSpecification</a:t>
            </a:r>
            <a:r>
              <a:rPr lang="en-US"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a:xfrm>
            <a:off x="838200" y="365125"/>
            <a:ext cx="10515600" cy="1325563"/>
          </a:xfrm>
        </p:spPr>
        <p:txBody>
          <a:bodyPr/>
          <a:lstStyle/>
          <a:p>
            <a:r>
              <a:rPr lang="it-IT" dirty="0" err="1"/>
              <a:t>Creating</a:t>
            </a:r>
            <a:r>
              <a:rPr lang="it-IT" dirty="0"/>
              <a:t> the cluster</a:t>
            </a:r>
            <a:endParaRPr lang="en-US" dirty="0"/>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a:xfrm>
            <a:off x="-1" y="6492875"/>
            <a:ext cx="2837793" cy="365125"/>
          </a:xfrm>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it-IT" dirty="0"/>
              <a:t>U</a:t>
            </a:r>
            <a:r>
              <a:rPr lang="en-US" dirty="0"/>
              <a:t>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dirty="0"/>
              <a:t>Creating a cluster (it </a:t>
            </a:r>
            <a:r>
              <a:rPr lang="en-US"/>
              <a:t>takes ~10 </a:t>
            </a:r>
            <a:r>
              <a:rPr lang="en-US" dirty="0"/>
              <a:t>minutes)</a:t>
            </a:r>
          </a:p>
          <a:p>
            <a:pPr lvl="1"/>
            <a:r>
              <a:rPr lang="en-US" dirty="0"/>
              <a:t>A cluster cannot be stopped</a:t>
            </a:r>
          </a:p>
          <a:p>
            <a:pPr lvl="1"/>
            <a:r>
              <a:rPr lang="en-US" dirty="0"/>
              <a:t>It can only be terminated</a:t>
            </a:r>
          </a:p>
        </p:txBody>
      </p:sp>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233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Tree>
    <p:extLst>
      <p:ext uri="{BB962C8B-B14F-4D97-AF65-F5344CB8AC3E}">
        <p14:creationId xmlns:p14="http://schemas.microsoft.com/office/powerpoint/2010/main" val="9200894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a:xfrm>
            <a:off x="838200" y="365125"/>
            <a:ext cx="10515600" cy="1325563"/>
          </a:xfrm>
        </p:spPr>
        <p:txBody>
          <a:bodyPr/>
          <a:lstStyle/>
          <a:p>
            <a:r>
              <a:rPr lang="it-IT" dirty="0"/>
              <a:t>Cluster lifecycle</a:t>
            </a:r>
            <a:endParaRPr lang="en-US" dirty="0"/>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a:xfrm>
            <a:off x="838200" y="1700499"/>
            <a:ext cx="10515600" cy="4351338"/>
          </a:xfrm>
        </p:spPr>
        <p:txBody>
          <a:bodyPr/>
          <a:lstStyle/>
          <a:p>
            <a:r>
              <a:rPr lang="en-US" dirty="0">
                <a:latin typeface="CourierPrime"/>
              </a:rPr>
              <a:t>STARTING</a:t>
            </a:r>
            <a:r>
              <a:rPr lang="en-US" dirty="0"/>
              <a:t>: EMR provisions EC2 instances for each required instance </a:t>
            </a:r>
          </a:p>
          <a:p>
            <a:r>
              <a:rPr lang="en-US" dirty="0">
                <a:latin typeface="CourierPrime"/>
              </a:rPr>
              <a:t>BOOTSTRAPPING</a:t>
            </a:r>
            <a:r>
              <a:rPr lang="en-US" dirty="0"/>
              <a:t>: EMR runs actions that you specify on each instance</a:t>
            </a:r>
          </a:p>
          <a:p>
            <a:pPr lvl="1"/>
            <a:r>
              <a:rPr lang="en-US" dirty="0"/>
              <a:t>E.g., install custom applications and perform customizations</a:t>
            </a:r>
          </a:p>
          <a:p>
            <a:r>
              <a:rPr lang="en-US" dirty="0"/>
              <a:t>Amazon EMR installs the native applications</a:t>
            </a:r>
          </a:p>
          <a:p>
            <a:pPr lvl="1"/>
            <a:r>
              <a:rPr lang="en-US" dirty="0"/>
              <a:t>E.g., Hive, Hadoop, Spark, and so on</a:t>
            </a:r>
          </a:p>
          <a:p>
            <a:r>
              <a:rPr lang="en-US" dirty="0">
                <a:latin typeface="CourierPrime"/>
              </a:rPr>
              <a:t>RUNNING</a:t>
            </a:r>
            <a:r>
              <a:rPr lang="en-US" dirty="0"/>
              <a:t>: a step for the cluster is currently being run</a:t>
            </a:r>
          </a:p>
          <a:p>
            <a:pPr lvl="1"/>
            <a:r>
              <a:rPr lang="en-US" dirty="0"/>
              <a:t>Cluster sequentially runs any steps that you specified when you created the cluster</a:t>
            </a:r>
          </a:p>
          <a:p>
            <a:r>
              <a:rPr lang="en-US" dirty="0">
                <a:latin typeface="CourierPrime"/>
              </a:rPr>
              <a:t>WAITING</a:t>
            </a:r>
            <a:r>
              <a:rPr lang="en-US" dirty="0"/>
              <a:t>: after steps run successfully</a:t>
            </a:r>
          </a:p>
          <a:p>
            <a:r>
              <a:rPr lang="en-US" dirty="0">
                <a:latin typeface="CourierPrime"/>
              </a:rPr>
              <a:t>TERMINATING</a:t>
            </a:r>
            <a:r>
              <a:rPr lang="en-US" dirty="0"/>
              <a:t>: after manual shut down</a:t>
            </a:r>
          </a:p>
          <a:p>
            <a:pPr lvl="1"/>
            <a:r>
              <a:rPr lang="en-US"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234</a:t>
            </a:fld>
            <a:endParaRPr lang="it-IT"/>
          </a:p>
        </p:txBody>
      </p:sp>
    </p:spTree>
    <p:extLst>
      <p:ext uri="{BB962C8B-B14F-4D97-AF65-F5344CB8AC3E}">
        <p14:creationId xmlns:p14="http://schemas.microsoft.com/office/powerpoint/2010/main" val="3098366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a:xfrm>
            <a:off x="838200" y="365125"/>
            <a:ext cx="10515600" cy="1325563"/>
          </a:xfrm>
        </p:spPr>
        <p:txBody>
          <a:bodyPr/>
          <a:lstStyle/>
          <a:p>
            <a:r>
              <a:rPr lang="it-IT" dirty="0"/>
              <a:t>Cluster: EMR</a:t>
            </a:r>
            <a:endParaRPr lang="en-US" dirty="0"/>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a:xfrm>
            <a:off x="838200" y="1700499"/>
            <a:ext cx="10515600" cy="4351338"/>
          </a:xfrm>
        </p:spPr>
        <p:txBody>
          <a:bodyPr/>
          <a:lstStyle/>
          <a:p>
            <a:r>
              <a:rPr lang="en-US" dirty="0"/>
              <a:t>A </a:t>
            </a:r>
            <a:r>
              <a:rPr lang="en-US" b="1" dirty="0"/>
              <a:t>step</a:t>
            </a:r>
            <a:r>
              <a:rPr lang="en-US" dirty="0"/>
              <a:t> is a user-defined unit of processing</a:t>
            </a:r>
          </a:p>
          <a:p>
            <a:pPr lvl="1"/>
            <a:r>
              <a:rPr lang="en-US" dirty="0"/>
              <a:t>E.g., one algorithm that manipulates the data</a:t>
            </a:r>
          </a:p>
          <a:p>
            <a:r>
              <a:rPr lang="en-US" dirty="0"/>
              <a:t>Step states</a:t>
            </a:r>
          </a:p>
          <a:p>
            <a:pPr lvl="1"/>
            <a:r>
              <a:rPr lang="en-US" dirty="0">
                <a:latin typeface="CourierPrime"/>
              </a:rPr>
              <a:t>PENDING:</a:t>
            </a:r>
            <a:r>
              <a:rPr lang="en-US" dirty="0"/>
              <a:t> The step is waiting to be run</a:t>
            </a:r>
          </a:p>
          <a:p>
            <a:pPr lvl="1"/>
            <a:r>
              <a:rPr lang="en-US" dirty="0">
                <a:latin typeface="CourierPrime"/>
              </a:rPr>
              <a:t>RUNNING: </a:t>
            </a:r>
            <a:r>
              <a:rPr lang="en-US" dirty="0"/>
              <a:t>The step is currently running</a:t>
            </a:r>
          </a:p>
          <a:p>
            <a:pPr lvl="1"/>
            <a:r>
              <a:rPr lang="en-US" dirty="0">
                <a:latin typeface="CourierPrime"/>
              </a:rPr>
              <a:t>COMPLETED:</a:t>
            </a:r>
            <a:r>
              <a:rPr lang="en-US" dirty="0"/>
              <a:t> The step completed successfully</a:t>
            </a:r>
          </a:p>
          <a:p>
            <a:pPr lvl="1"/>
            <a:r>
              <a:rPr lang="en-US" dirty="0">
                <a:latin typeface="CourierPrime"/>
              </a:rPr>
              <a:t>CANCELLED: </a:t>
            </a:r>
            <a:r>
              <a:rPr lang="en-US" dirty="0"/>
              <a:t>The step was cancelled before running because an earlier step failed</a:t>
            </a:r>
          </a:p>
          <a:p>
            <a:pPr lvl="1"/>
            <a:r>
              <a:rPr lang="en-US" dirty="0">
                <a:latin typeface="CourierPrime"/>
              </a:rPr>
              <a:t>FAILED: </a:t>
            </a:r>
            <a:r>
              <a:rPr lang="en-US"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235</a:t>
            </a:fld>
            <a:endParaRPr lang="it-IT"/>
          </a:p>
        </p:txBody>
      </p:sp>
    </p:spTree>
    <p:extLst>
      <p:ext uri="{BB962C8B-B14F-4D97-AF65-F5344CB8AC3E}">
        <p14:creationId xmlns:p14="http://schemas.microsoft.com/office/powerpoint/2010/main" val="34256249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236</a:t>
            </a:fld>
            <a:endParaRPr lang="it-IT"/>
          </a:p>
        </p:txBody>
      </p:sp>
    </p:spTree>
    <p:extLst>
      <p:ext uri="{BB962C8B-B14F-4D97-AF65-F5344CB8AC3E}">
        <p14:creationId xmlns:p14="http://schemas.microsoft.com/office/powerpoint/2010/main" val="16916511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it-IT" dirty="0"/>
              <a:t>Running the cluster</a:t>
            </a:r>
            <a:endParaRPr lang="en-US" dirty="0"/>
          </a:p>
        </p:txBody>
      </p:sp>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237</a:t>
            </a:fld>
            <a:endParaRPr lang="it-IT"/>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it-IT" dirty="0" err="1"/>
              <a:t>Creating</a:t>
            </a:r>
            <a:r>
              <a:rPr lang="it-IT" dirty="0"/>
              <a:t> a notebook</a:t>
            </a:r>
            <a:endParaRPr lang="en-US" dirty="0"/>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238</a:t>
            </a:fld>
            <a:endParaRPr lang="it-IT"/>
          </a:p>
        </p:txBody>
      </p:sp>
    </p:spTree>
    <p:extLst>
      <p:ext uri="{BB962C8B-B14F-4D97-AF65-F5344CB8AC3E}">
        <p14:creationId xmlns:p14="http://schemas.microsoft.com/office/powerpoint/2010/main" val="38218671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it-IT" dirty="0"/>
              <a:t>Hello, world!</a:t>
            </a:r>
            <a:endParaRPr lang="en-US" dirty="0"/>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239</a:t>
            </a:fld>
            <a:endParaRPr lang="it-IT"/>
          </a:p>
        </p:txBody>
      </p:sp>
    </p:spTree>
    <p:extLst>
      <p:ext uri="{BB962C8B-B14F-4D97-AF65-F5344CB8AC3E}">
        <p14:creationId xmlns:p14="http://schemas.microsoft.com/office/powerpoint/2010/main" val="173515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lakes have increasingly taken the role of data hubs</a:t>
            </a:r>
          </a:p>
          <a:p>
            <a:pPr lvl="1"/>
            <a:r>
              <a:rPr lang="en-US" dirty="0"/>
              <a:t>Eliminate up-front costs of ingestion and ETL since data are stored in original format</a:t>
            </a:r>
          </a:p>
          <a:p>
            <a:pPr lvl="1"/>
            <a:r>
              <a:rPr lang="en-US" dirty="0"/>
              <a:t>Once in DL, data are available for analysis by everyone in the organization</a:t>
            </a:r>
          </a:p>
          <a:p>
            <a:r>
              <a:rPr lang="en-US" dirty="0"/>
              <a:t>Drawing a sharp line been storage/computation/analysis is hard</a:t>
            </a:r>
          </a:p>
          <a:p>
            <a:pPr lvl="1"/>
            <a:r>
              <a:rPr lang="en-US" dirty="0"/>
              <a:t>Is a database just storage?</a:t>
            </a:r>
          </a:p>
          <a:p>
            <a:pPr lvl="1"/>
            <a:r>
              <a:rPr lang="en-US" dirty="0"/>
              <a:t>What about SQL/OLAP?</a:t>
            </a:r>
          </a:p>
          <a:p>
            <a:r>
              <a:rPr lang="en-US" dirty="0"/>
              <a:t>Blurring of the architectural borderlines</a:t>
            </a:r>
          </a:p>
          <a:p>
            <a:pPr lvl="1"/>
            <a:r>
              <a:rPr lang="en-US" dirty="0"/>
              <a:t>DL is often replaced by “data platform” or “data ecosystem”</a:t>
            </a:r>
          </a:p>
          <a:p>
            <a:pPr lvl="1"/>
            <a:r>
              <a:rPr lang="en-US"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a:t>
            </a:fld>
            <a:endParaRPr lang="it-IT"/>
          </a:p>
        </p:txBody>
      </p:sp>
    </p:spTree>
    <p:extLst>
      <p:ext uri="{BB962C8B-B14F-4D97-AF65-F5344CB8AC3E}">
        <p14:creationId xmlns:p14="http://schemas.microsoft.com/office/powerpoint/2010/main" val="1623133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it-IT" dirty="0" err="1"/>
              <a:t>Add</a:t>
            </a:r>
            <a:r>
              <a:rPr lang="it-IT" dirty="0"/>
              <a:t> some storage</a:t>
            </a:r>
            <a:endParaRPr lang="en-US" dirty="0"/>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240</a:t>
            </a:fld>
            <a:endParaRPr lang="it-IT"/>
          </a:p>
        </p:txBody>
      </p:sp>
    </p:spTree>
    <p:extLst>
      <p:ext uri="{BB962C8B-B14F-4D97-AF65-F5344CB8AC3E}">
        <p14:creationId xmlns:p14="http://schemas.microsoft.com/office/powerpoint/2010/main" val="19949009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a:xfrm>
            <a:off x="838200" y="3446489"/>
            <a:ext cx="10515600" cy="2605348"/>
          </a:xfrm>
        </p:spPr>
        <p:txBody>
          <a:bodyPr/>
          <a:lstStyle/>
          <a:p>
            <a:r>
              <a:rPr lang="en-US" dirty="0" err="1"/>
              <a:t>ssh</a:t>
            </a:r>
            <a:r>
              <a:rPr lang="en-US" dirty="0"/>
              <a:t> -</a:t>
            </a:r>
            <a:r>
              <a:rPr lang="en-US" dirty="0" err="1"/>
              <a:t>i</a:t>
            </a:r>
            <a:r>
              <a:rPr lang="en-US" dirty="0"/>
              <a:t> ~/</a:t>
            </a:r>
            <a:r>
              <a:rPr lang="en-US" dirty="0" err="1"/>
              <a:t>bigdata.pem</a:t>
            </a:r>
            <a:r>
              <a:rPr lang="en-US" dirty="0"/>
              <a:t> </a:t>
            </a:r>
            <a:r>
              <a:rPr lang="en-US" dirty="0">
                <a:hlinkClick r:id="rId2"/>
              </a:rPr>
              <a:t>hadoop@ec2-54-242-176-32.compute-1.amazonaws.com</a:t>
            </a:r>
            <a:endParaRPr lang="en-US" dirty="0"/>
          </a:p>
          <a:p>
            <a:r>
              <a:rPr lang="en-US" dirty="0" err="1"/>
              <a:t>sudo</a:t>
            </a:r>
            <a:r>
              <a:rPr lang="en-US" dirty="0"/>
              <a:t> yum install git -y</a:t>
            </a:r>
          </a:p>
          <a:p>
            <a:r>
              <a:rPr lang="en-US" dirty="0"/>
              <a:t>git clone </a:t>
            </a:r>
            <a:r>
              <a:rPr lang="en-US" dirty="0">
                <a:hlinkClick r:id="rId3"/>
              </a:rPr>
              <a:t>https://github.com/w4bo/spark-word-count.git</a:t>
            </a:r>
            <a:endParaRPr lang="en-US" dirty="0"/>
          </a:p>
          <a:p>
            <a:r>
              <a:rPr lang="en-US" dirty="0"/>
              <a:t>cd spark-word-count</a:t>
            </a:r>
          </a:p>
          <a:p>
            <a:r>
              <a:rPr lang="en-US" dirty="0"/>
              <a:t>./</a:t>
            </a:r>
            <a:r>
              <a:rPr lang="en-US" dirty="0" err="1"/>
              <a:t>gradlew</a:t>
            </a:r>
            <a:endParaRPr lang="en-US" dirty="0"/>
          </a:p>
          <a:p>
            <a:r>
              <a:rPr lang="en-US" dirty="0"/>
              <a:t>spark-submit --class </a:t>
            </a:r>
            <a:r>
              <a:rPr lang="en-US" dirty="0" err="1"/>
              <a:t>it.unibo.big.WordCount</a:t>
            </a:r>
            <a:r>
              <a:rPr lang="en-US" dirty="0"/>
              <a:t> build/libs/WordCount-all.jar</a:t>
            </a:r>
            <a:br>
              <a:rPr lang="en-US" dirty="0"/>
            </a:br>
            <a:r>
              <a:rPr lang="en-US" dirty="0"/>
              <a:t>                     s3://aws-bucket-bigdata2021/inferno.txt</a:t>
            </a:r>
            <a:endParaRPr lang="en-US" altLang="en-US"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a:xfrm>
            <a:off x="838200" y="365125"/>
            <a:ext cx="10515600" cy="1325563"/>
          </a:xfrm>
        </p:spPr>
        <p:txBody>
          <a:bodyPr/>
          <a:lstStyle/>
          <a:p>
            <a:r>
              <a:rPr lang="it-IT" dirty="0"/>
              <a:t>Running a Spark Job</a:t>
            </a:r>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it-IT" dirty="0"/>
              <a:t>Connect </a:t>
            </a:r>
            <a:r>
              <a:rPr lang="it-IT" dirty="0" err="1"/>
              <a:t>using</a:t>
            </a:r>
            <a:r>
              <a:rPr lang="it-IT" dirty="0"/>
              <a:t> SSH</a:t>
            </a:r>
          </a:p>
          <a:p>
            <a:r>
              <a:rPr lang="it-IT" dirty="0" err="1"/>
              <a:t>Install</a:t>
            </a:r>
            <a:r>
              <a:rPr lang="it-IT" dirty="0"/>
              <a:t> </a:t>
            </a:r>
            <a:r>
              <a:rPr lang="it-IT" dirty="0" err="1"/>
              <a:t>git</a:t>
            </a:r>
            <a:endParaRPr lang="it-IT" dirty="0"/>
          </a:p>
          <a:p>
            <a:r>
              <a:rPr lang="it-IT" dirty="0"/>
              <a:t>Clone &amp; build the project</a:t>
            </a:r>
            <a:endParaRPr lang="en-US" dirty="0"/>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a:xfrm>
            <a:off x="838200" y="365125"/>
            <a:ext cx="10515600" cy="1325563"/>
          </a:xfrm>
        </p:spPr>
        <p:txBody>
          <a:bodyPr/>
          <a:lstStyle/>
          <a:p>
            <a:r>
              <a:rPr lang="it-IT" dirty="0" err="1"/>
              <a:t>Other</a:t>
            </a:r>
            <a:r>
              <a:rPr lang="it-IT" dirty="0"/>
              <a:t> services: HUE</a:t>
            </a:r>
            <a:endParaRPr lang="en-US" dirty="0"/>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a:xfrm>
            <a:off x="838200" y="1700499"/>
            <a:ext cx="10515600" cy="4351338"/>
          </a:xfrm>
        </p:spPr>
        <p:txBody>
          <a:bodyPr/>
          <a:lstStyle/>
          <a:p>
            <a:pPr lvl="0"/>
            <a:r>
              <a:rPr lang="en-US" altLang="it-IT" dirty="0"/>
              <a:t>Connecting to Hue </a:t>
            </a:r>
          </a:p>
          <a:p>
            <a:pPr lvl="1"/>
            <a:r>
              <a:rPr lang="en-US" altLang="it-IT" dirty="0"/>
              <a:t>I.e., connecting to any HTTP interface hosted on the master node of a cluster</a:t>
            </a:r>
          </a:p>
          <a:p>
            <a:pPr lvl="0"/>
            <a:endParaRPr lang="en-US" altLang="it-IT" dirty="0"/>
          </a:p>
          <a:p>
            <a:pPr lvl="0"/>
            <a:r>
              <a:rPr lang="en-US" altLang="it-IT" dirty="0"/>
              <a:t>To view the Hue web user interface</a:t>
            </a:r>
          </a:p>
          <a:p>
            <a:pPr lvl="1"/>
            <a:r>
              <a:rPr lang="en-US" altLang="it-IT" dirty="0"/>
              <a:t>Set Up an SSH Tunnel to the Master Node Using Dynamic Port Forwarding</a:t>
            </a:r>
          </a:p>
          <a:p>
            <a:pPr lvl="1"/>
            <a:r>
              <a:rPr lang="en-US" altLang="it-IT" dirty="0"/>
              <a:t>Type the following address in your browser to open the Hue web interface</a:t>
            </a:r>
          </a:p>
          <a:p>
            <a:pPr lvl="2"/>
            <a:r>
              <a:rPr lang="en-US" altLang="it-IT" dirty="0">
                <a:hlinkClick r:id="rId2"/>
              </a:rPr>
              <a:t>http://master-public-DNS:8888</a:t>
            </a:r>
            <a:r>
              <a:rPr lang="en-US" altLang="it-IT" dirty="0"/>
              <a:t> </a:t>
            </a:r>
          </a:p>
          <a:p>
            <a:pPr lvl="2"/>
            <a:r>
              <a:rPr lang="en-US" altLang="it-IT" dirty="0"/>
              <a:t>Where master-public-DNS is the public DNS name of the master node</a:t>
            </a:r>
          </a:p>
          <a:p>
            <a:pPr lvl="1"/>
            <a:r>
              <a:rPr lang="en-US" altLang="it-IT" dirty="0"/>
              <a:t>If you are the administrator logging in for the first time</a:t>
            </a:r>
          </a:p>
          <a:p>
            <a:pPr lvl="2"/>
            <a:r>
              <a:rPr lang="en-US" altLang="it-IT" dirty="0"/>
              <a:t>Enter a username and password to create your Hue superuser account</a:t>
            </a:r>
          </a:p>
          <a:p>
            <a:pPr lvl="2"/>
            <a:r>
              <a:rPr lang="en-US" altLang="it-IT"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36028342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it-IT" dirty="0" err="1"/>
              <a:t>Other</a:t>
            </a:r>
            <a:r>
              <a:rPr lang="it-IT" dirty="0"/>
              <a:t> services: HUE</a:t>
            </a:r>
            <a:endParaRPr lang="en-US" dirty="0"/>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243</a:t>
            </a:fld>
            <a:endParaRPr lang="it-IT"/>
          </a:p>
        </p:txBody>
      </p:sp>
    </p:spTree>
    <p:extLst>
      <p:ext uri="{BB962C8B-B14F-4D97-AF65-F5344CB8AC3E}">
        <p14:creationId xmlns:p14="http://schemas.microsoft.com/office/powerpoint/2010/main" val="654334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dirty="0"/>
              <a:t>Set Up an SSH Tunnel</a:t>
            </a:r>
            <a:endParaRPr lang="en-US"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244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it-IT" dirty="0"/>
              <a:t>Connect to HUE</a:t>
            </a:r>
            <a:endParaRPr lang="en-US" dirty="0"/>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245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it-IT" dirty="0"/>
              <a:t>Connect </a:t>
            </a:r>
            <a:r>
              <a:rPr lang="it-IT" dirty="0" err="1"/>
              <a:t>using</a:t>
            </a:r>
            <a:r>
              <a:rPr lang="it-IT" dirty="0"/>
              <a:t> SSH</a:t>
            </a:r>
            <a:endParaRPr lang="en-US" dirty="0"/>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246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247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Tree>
    <p:extLst>
      <p:ext uri="{BB962C8B-B14F-4D97-AF65-F5344CB8AC3E}">
        <p14:creationId xmlns:p14="http://schemas.microsoft.com/office/powerpoint/2010/main" val="6451905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Hands on AWS</a:t>
            </a:r>
            <a:endParaRPr lang="en-US" dirty="0"/>
          </a:p>
        </p:txBody>
      </p:sp>
    </p:spTree>
    <p:extLst>
      <p:ext uri="{BB962C8B-B14F-4D97-AF65-F5344CB8AC3E}">
        <p14:creationId xmlns:p14="http://schemas.microsoft.com/office/powerpoint/2010/main" val="407923556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a:xfrm>
            <a:off x="838200" y="365125"/>
            <a:ext cx="10515600" cy="1325563"/>
          </a:xfrm>
        </p:spPr>
        <p:txBody>
          <a:bodyPr/>
          <a:lstStyle/>
          <a:p>
            <a:r>
              <a:rPr lang="it-IT" dirty="0"/>
              <a:t>AWS</a:t>
            </a:r>
            <a:endParaRPr lang="en-US" dirty="0"/>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a:xfrm>
            <a:off x="838200" y="1700499"/>
            <a:ext cx="10515600" cy="4351338"/>
          </a:xfrm>
        </p:spPr>
        <p:txBody>
          <a:bodyPr/>
          <a:lstStyle/>
          <a:p>
            <a:r>
              <a:rPr lang="en-US" dirty="0"/>
              <a:t>Amazon Web Services (AWS) is a public-cloud platform</a:t>
            </a:r>
          </a:p>
          <a:p>
            <a:endParaRPr lang="en-US" dirty="0"/>
          </a:p>
          <a:p>
            <a:r>
              <a:rPr lang="en-US" dirty="0"/>
              <a:t>Services can be accessed in multiple ways</a:t>
            </a:r>
          </a:p>
          <a:p>
            <a:pPr lvl="1"/>
            <a:r>
              <a:rPr lang="en-US" dirty="0"/>
              <a:t>Web GUI: intuitive point and click access without any programming </a:t>
            </a:r>
          </a:p>
          <a:p>
            <a:pPr lvl="2"/>
            <a:r>
              <a:rPr lang="en-US" dirty="0"/>
              <a:t>Intuitive interfaces is part of the attraction of cloud services</a:t>
            </a:r>
          </a:p>
          <a:p>
            <a:pPr lvl="2"/>
            <a:r>
              <a:rPr lang="en-US" dirty="0"/>
              <a:t>Tedious if the same actions must be performed repeatedly</a:t>
            </a:r>
          </a:p>
          <a:p>
            <a:pPr lvl="1"/>
            <a:r>
              <a:rPr lang="en-US" dirty="0"/>
              <a:t>(REST) Application programming interface (API)</a:t>
            </a:r>
          </a:p>
          <a:p>
            <a:pPr lvl="2"/>
            <a:r>
              <a:rPr lang="en-US" dirty="0"/>
              <a:t>Permits requests to be transmitted via Hypertext Transfer Protocol (HTTPS) </a:t>
            </a:r>
          </a:p>
          <a:p>
            <a:pPr lvl="1"/>
            <a:r>
              <a:rPr lang="en-US" dirty="0"/>
              <a:t>Software development kits (SDKs) that you install on your computer</a:t>
            </a:r>
          </a:p>
          <a:p>
            <a:pPr lvl="2"/>
            <a:r>
              <a:rPr lang="en-US"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249</a:t>
            </a:fld>
            <a:endParaRPr lang="it-IT"/>
          </a:p>
        </p:txBody>
      </p:sp>
    </p:spTree>
    <p:extLst>
      <p:ext uri="{BB962C8B-B14F-4D97-AF65-F5344CB8AC3E}">
        <p14:creationId xmlns:p14="http://schemas.microsoft.com/office/powerpoint/2010/main" val="417255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Data platform </a:t>
            </a:r>
          </a:p>
          <a:p>
            <a:pPr lvl="1"/>
            <a:r>
              <a:rPr lang="en-US" dirty="0"/>
              <a:t>An </a:t>
            </a:r>
            <a:r>
              <a:rPr lang="en-US" dirty="0">
                <a:solidFill>
                  <a:srgbClr val="FF5050"/>
                </a:solidFill>
              </a:rPr>
              <a:t>integrated</a:t>
            </a:r>
            <a:r>
              <a:rPr lang="en-US" dirty="0"/>
              <a:t> set of technologies that collectively meets an organization’s </a:t>
            </a:r>
            <a:r>
              <a:rPr lang="en-US" dirty="0">
                <a:solidFill>
                  <a:srgbClr val="FF5050"/>
                </a:solidFill>
              </a:rPr>
              <a:t>end-to-end data needs</a:t>
            </a:r>
            <a:r>
              <a:rPr lang="en-US" dirty="0">
                <a:solidFill>
                  <a:srgbClr val="FF0000"/>
                </a:solidFill>
              </a:rPr>
              <a:t> </a:t>
            </a:r>
            <a:r>
              <a:rPr lang="en-US" dirty="0"/>
              <a:t>such as acquisition, storage, preparation, delivery, and governance, as well as a security layer for users and applications</a:t>
            </a:r>
          </a:p>
          <a:p>
            <a:pPr lvl="1"/>
            <a:r>
              <a:rPr lang="en-US" dirty="0"/>
              <a:t>Rationale: relieve users from complexity of administration and provision</a:t>
            </a:r>
          </a:p>
          <a:p>
            <a:pPr lvl="2"/>
            <a:r>
              <a:rPr lang="en-US" dirty="0"/>
              <a:t>Not only technological skills, but also privacy, access control, etc.</a:t>
            </a:r>
          </a:p>
          <a:p>
            <a:pPr lvl="2"/>
            <a:r>
              <a:rPr lang="en-US" dirty="0"/>
              <a:t>Users should only focus on functional aspects</a:t>
            </a:r>
          </a:p>
          <a:p>
            <a:r>
              <a:rPr lang="en-US" dirty="0"/>
              <a:t>Are we done? No!</a:t>
            </a:r>
          </a:p>
          <a:p>
            <a:pPr lvl="1"/>
            <a:r>
              <a:rPr lang="en-US" dirty="0"/>
              <a:t>Lacking smart support to govern the complexity of data and transformations</a:t>
            </a:r>
          </a:p>
          <a:p>
            <a:pPr lvl="1"/>
            <a:r>
              <a:rPr lang="en-US" dirty="0"/>
              <a:t>Data transformations must be governed to prevent DP turning into a swamp</a:t>
            </a:r>
          </a:p>
          <a:p>
            <a:pPr lvl="2"/>
            <a:r>
              <a:rPr lang="en-US" dirty="0"/>
              <a:t>Amplified in data science, with data scientists prevailing data architects</a:t>
            </a:r>
          </a:p>
          <a:p>
            <a:pPr lvl="2"/>
            <a:r>
              <a:rPr lang="en-US"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a:t>
            </a:fld>
            <a:endParaRPr lang="it-IT"/>
          </a:p>
        </p:txBody>
      </p:sp>
    </p:spTree>
    <p:extLst>
      <p:ext uri="{BB962C8B-B14F-4D97-AF65-F5344CB8AC3E}">
        <p14:creationId xmlns:p14="http://schemas.microsoft.com/office/powerpoint/2010/main" val="2238399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en-US"/>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We use the AWS Educate program</a:t>
            </a:r>
          </a:p>
          <a:p>
            <a:pPr lvl="1"/>
            <a:r>
              <a:rPr lang="en-US" dirty="0"/>
              <a:t>Login with the provided account</a:t>
            </a:r>
          </a:p>
          <a:p>
            <a:pPr lvl="1"/>
            <a:r>
              <a:rPr lang="en-US" dirty="0"/>
              <a:t>You got 150$ to work on AWS services</a:t>
            </a:r>
          </a:p>
          <a:p>
            <a:pPr lvl="1"/>
            <a:r>
              <a:rPr lang="en-US"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250</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a:xfrm>
            <a:off x="838200" y="6119199"/>
            <a:ext cx="10515600" cy="365125"/>
          </a:xfrm>
        </p:spPr>
        <p:txBody>
          <a:bodyPr/>
          <a:lstStyle/>
          <a:p>
            <a:r>
              <a:rPr lang="en-US">
                <a:hlinkClick r:id="rId3"/>
              </a:rPr>
              <a:t>https://www.awseducate.com/signin/SiteLogin</a:t>
            </a:r>
            <a:r>
              <a:rPr lang="en-US"/>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it-IT" dirty="0"/>
              <a:t>AWS Web console</a:t>
            </a:r>
            <a:endParaRPr lang="en-US" dirty="0"/>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251</a:t>
            </a:fld>
            <a:endParaRPr lang="it-IT"/>
          </a:p>
        </p:txBody>
      </p:sp>
    </p:spTree>
    <p:extLst>
      <p:ext uri="{BB962C8B-B14F-4D97-AF65-F5344CB8AC3E}">
        <p14:creationId xmlns:p14="http://schemas.microsoft.com/office/powerpoint/2010/main" val="9233314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dirty="0"/>
              <a:t>Synopsis</a:t>
            </a:r>
          </a:p>
          <a:p>
            <a:r>
              <a:rPr lang="en-US" dirty="0"/>
              <a:t>********</a:t>
            </a:r>
          </a:p>
          <a:p>
            <a:r>
              <a:rPr lang="en-US" dirty="0" err="1"/>
              <a:t>aws</a:t>
            </a:r>
            <a:r>
              <a:rPr lang="en-US" dirty="0"/>
              <a:t> [options] &lt;command&gt; &lt;subcommand&gt; [parameters]</a:t>
            </a:r>
          </a:p>
          <a:p>
            <a:endParaRPr lang="en-US" dirty="0"/>
          </a:p>
          <a:p>
            <a:r>
              <a:rPr lang="fr-FR" dirty="0"/>
              <a:t>Description</a:t>
            </a:r>
          </a:p>
          <a:p>
            <a:r>
              <a:rPr lang="en-US" dirty="0"/>
              <a:t>***********</a:t>
            </a:r>
          </a:p>
          <a:p>
            <a:r>
              <a:rPr lang="pt-BR" dirty="0"/>
              <a:t>A unified tool to manage your AWS services.</a:t>
            </a:r>
            <a:endParaRPr lang="en-US" dirty="0"/>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252</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dirty="0"/>
              <a:t>CLI interface</a:t>
            </a:r>
          </a:p>
          <a:p>
            <a:pPr lvl="1"/>
            <a:r>
              <a:rPr lang="en-US" dirty="0"/>
              <a:t>Necessary to install the CLI (version 2)</a:t>
            </a:r>
          </a:p>
          <a:p>
            <a:pPr lvl="1"/>
            <a:r>
              <a:rPr lang="en-US" dirty="0"/>
              <a:t>See </a:t>
            </a:r>
            <a:r>
              <a:rPr lang="en-US" dirty="0">
                <a:hlinkClick r:id="rId2"/>
              </a:rPr>
              <a:t>https://docs.aws.amazon.com/cli/latest/userguide/install-cliv2.html</a:t>
            </a:r>
            <a:r>
              <a:rPr lang="en-US"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dirty="0">
                <a:hlinkClick r:id="rId3"/>
              </a:rPr>
              <a:t>https://docs.aws.amazon.com/cli/latest/userguide/install-cliv2-linux.html</a:t>
            </a:r>
            <a:r>
              <a:rPr lang="en-US" dirty="0"/>
              <a:t> </a:t>
            </a:r>
          </a:p>
        </p:txBody>
      </p:sp>
    </p:spTree>
    <p:extLst>
      <p:ext uri="{BB962C8B-B14F-4D97-AF65-F5344CB8AC3E}">
        <p14:creationId xmlns:p14="http://schemas.microsoft.com/office/powerpoint/2010/main" val="27274574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a:xfrm>
            <a:off x="838200" y="1825625"/>
            <a:ext cx="5181600" cy="4351338"/>
          </a:xfrm>
        </p:spPr>
        <p:txBody>
          <a:bodyPr/>
          <a:lstStyle/>
          <a:p>
            <a:r>
              <a:rPr lang="en-US" dirty="0"/>
              <a:t>CLI needs credentials to work</a:t>
            </a:r>
          </a:p>
          <a:p>
            <a:pPr lvl="1"/>
            <a:r>
              <a:rPr lang="en-US" dirty="0"/>
              <a:t>Go back to AWS Educate</a:t>
            </a:r>
          </a:p>
          <a:p>
            <a:pPr lvl="1"/>
            <a:r>
              <a:rPr lang="en-US" dirty="0"/>
              <a:t>Click on “Account Details”</a:t>
            </a:r>
          </a:p>
          <a:p>
            <a:pPr lvl="1"/>
            <a:r>
              <a:rPr lang="en-US" dirty="0"/>
              <a:t>Copy the content into the file </a:t>
            </a:r>
            <a:r>
              <a:rPr lang="en-US" dirty="0">
                <a:latin typeface="CourierPrime"/>
              </a:rPr>
              <a:t>~/.</a:t>
            </a:r>
            <a:r>
              <a:rPr lang="en-US" dirty="0" err="1">
                <a:latin typeface="CourierPrime"/>
              </a:rPr>
              <a:t>aws</a:t>
            </a:r>
            <a:r>
              <a:rPr lang="en-US" dirty="0">
                <a:latin typeface="CourierPrime"/>
              </a:rPr>
              <a:t>/credentials</a:t>
            </a:r>
          </a:p>
          <a:p>
            <a:pPr lvl="1"/>
            <a:r>
              <a:rPr lang="en-US" dirty="0"/>
              <a:t>Henceforth, we assume that you have set up the credentials file</a:t>
            </a:r>
          </a:p>
          <a:p>
            <a:pPr lvl="1"/>
            <a:r>
              <a:rPr lang="en-US"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3484562"/>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253</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AWS CLI</a:t>
            </a:r>
            <a:endParaRPr lang="en-US" dirty="0"/>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a:xfrm>
            <a:off x="838200" y="1700499"/>
            <a:ext cx="10515600" cy="4351338"/>
          </a:xfrm>
        </p:spPr>
        <p:txBody>
          <a:bodyPr/>
          <a:lstStyle/>
          <a:p>
            <a:r>
              <a:rPr lang="en-US" dirty="0"/>
              <a:t>Run `</a:t>
            </a:r>
            <a:r>
              <a:rPr lang="en-US" dirty="0" err="1">
                <a:latin typeface="CourierPrime"/>
              </a:rPr>
              <a:t>aws</a:t>
            </a:r>
            <a:r>
              <a:rPr lang="en-US" dirty="0">
                <a:latin typeface="CourierPrime"/>
              </a:rPr>
              <a:t> configure</a:t>
            </a:r>
            <a:r>
              <a:rPr lang="en-US" dirty="0"/>
              <a:t>`</a:t>
            </a:r>
          </a:p>
          <a:p>
            <a:pPr lvl="1"/>
            <a:r>
              <a:rPr lang="en-US" dirty="0"/>
              <a:t>Confirm AWS Access Key ID (press enter)</a:t>
            </a:r>
          </a:p>
          <a:p>
            <a:pPr lvl="1"/>
            <a:r>
              <a:rPr lang="en-US" dirty="0"/>
              <a:t>Confirm AWS Secret Access Key (press enter)</a:t>
            </a:r>
          </a:p>
          <a:p>
            <a:pPr lvl="1"/>
            <a:r>
              <a:rPr lang="en-US" dirty="0"/>
              <a:t>Set Default region name to `</a:t>
            </a:r>
            <a:r>
              <a:rPr lang="en-US" dirty="0">
                <a:latin typeface="CourierPrime"/>
              </a:rPr>
              <a:t>us-east-1</a:t>
            </a:r>
            <a:r>
              <a:rPr lang="en-US" dirty="0"/>
              <a:t>`</a:t>
            </a:r>
          </a:p>
          <a:p>
            <a:pPr lvl="1"/>
            <a:r>
              <a:rPr lang="en-US" dirty="0"/>
              <a:t>Set Default output format to `</a:t>
            </a:r>
            <a:r>
              <a:rPr lang="en-US" dirty="0">
                <a:latin typeface="CourierPrime"/>
              </a:rPr>
              <a:t>json</a:t>
            </a:r>
            <a:r>
              <a:rPr lang="en-US" dirty="0"/>
              <a:t>`</a:t>
            </a:r>
          </a:p>
          <a:p>
            <a:r>
              <a:rPr lang="en-US" dirty="0"/>
              <a:t>It is also possible to configure an AWS profile</a:t>
            </a:r>
          </a:p>
          <a:p>
            <a:pPr lvl="1"/>
            <a:r>
              <a:rPr lang="en-US" dirty="0"/>
              <a:t>A (named) profile is a collection of settings and credentials</a:t>
            </a:r>
          </a:p>
          <a:p>
            <a:pPr lvl="1"/>
            <a:r>
              <a:rPr lang="en-US" dirty="0"/>
              <a:t>If profile is specified, its settings and credentials are used to run a command</a:t>
            </a:r>
          </a:p>
          <a:p>
            <a:pPr lvl="1"/>
            <a:r>
              <a:rPr lang="en-US" dirty="0"/>
              <a:t>When no profile is explicitly referenced, use `</a:t>
            </a:r>
            <a:r>
              <a:rPr lang="en-US" dirty="0">
                <a:latin typeface="CourierPrime"/>
              </a:rPr>
              <a:t>default</a:t>
            </a:r>
            <a:r>
              <a:rPr lang="en-US" dirty="0"/>
              <a:t>` </a:t>
            </a:r>
          </a:p>
          <a:p>
            <a:pPr lvl="2"/>
            <a:r>
              <a:rPr lang="en-US" dirty="0"/>
              <a:t>We stick to `</a:t>
            </a:r>
            <a:r>
              <a:rPr lang="en-US" dirty="0">
                <a:latin typeface="CourierPrime"/>
              </a:rPr>
              <a:t>default</a:t>
            </a:r>
            <a:r>
              <a:rPr lang="en-US"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254</a:t>
            </a:fld>
            <a:endParaRPr lang="it-IT"/>
          </a:p>
        </p:txBody>
      </p:sp>
    </p:spTree>
    <p:extLst>
      <p:ext uri="{BB962C8B-B14F-4D97-AF65-F5344CB8AC3E}">
        <p14:creationId xmlns:p14="http://schemas.microsoft.com/office/powerpoint/2010/main" val="7336054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r>
              <a:rPr lang="it-IT" sz="1400" dirty="0" err="1">
                <a:latin typeface="Consolas" panose="020B0609020204030204" pitchFamily="49" charset="0"/>
              </a:rPr>
              <a:t>git</a:t>
            </a:r>
            <a:r>
              <a:rPr lang="it-IT" sz="1400" dirty="0">
                <a:latin typeface="Consolas" panose="020B0609020204030204" pitchFamily="49" charset="0"/>
              </a:rPr>
              <a:t> clone </a:t>
            </a:r>
            <a:r>
              <a:rPr lang="it-IT" sz="1400" dirty="0">
                <a:latin typeface="Consolas" panose="020B0609020204030204" pitchFamily="49" charset="0"/>
                <a:hlinkClick r:id="rId2"/>
              </a:rPr>
              <a:t>https://github.com/w4bo/bigdata-aws/</a:t>
            </a:r>
            <a:endParaRPr lang="it-IT" dirty="0"/>
          </a:p>
          <a:p>
            <a:r>
              <a:rPr lang="it-IT" dirty="0"/>
              <a:t>$ cd </a:t>
            </a:r>
            <a:r>
              <a:rPr lang="it-IT" dirty="0" err="1"/>
              <a:t>bigdata-aws</a:t>
            </a:r>
            <a:r>
              <a:rPr lang="it-IT" dirty="0"/>
              <a:t>/lab01-lambda</a:t>
            </a:r>
          </a:p>
          <a:p>
            <a:r>
              <a:rPr lang="en-US" dirty="0"/>
              <a:t>$ </a:t>
            </a:r>
            <a:r>
              <a:rPr lang="en-US" dirty="0" err="1"/>
              <a:t>aws</a:t>
            </a:r>
            <a:r>
              <a:rPr lang="en-US" dirty="0"/>
              <a:t> s3api create-bucket --bucket aws-bucket-bigdata2021</a:t>
            </a:r>
          </a:p>
          <a:p>
            <a:r>
              <a:rPr lang="en-US" dirty="0"/>
              <a:t>$ </a:t>
            </a:r>
            <a:r>
              <a:rPr lang="en-US" altLang="en-US" dirty="0" err="1"/>
              <a:t>aws</a:t>
            </a:r>
            <a:r>
              <a:rPr lang="en-US" altLang="en-US" dirty="0"/>
              <a:t> s3 cp datasets/inferno.txt s3://</a:t>
            </a:r>
            <a:r>
              <a:rPr lang="en-US" dirty="0"/>
              <a:t>aws-bucket-bigdata2021</a:t>
            </a:r>
            <a:r>
              <a:rPr lang="en-US" altLang="en-US" dirty="0"/>
              <a:t>/inferno.txt</a:t>
            </a:r>
          </a:p>
          <a:p>
            <a:r>
              <a:rPr lang="en-US" altLang="en-US" dirty="0"/>
              <a:t>$ </a:t>
            </a:r>
            <a:r>
              <a:rPr lang="en-US" altLang="en-US" dirty="0" err="1"/>
              <a:t>aws</a:t>
            </a:r>
            <a:r>
              <a:rPr lang="en-US" altLang="en-US" dirty="0"/>
              <a:t> s3api list-objects --bucket </a:t>
            </a:r>
            <a:r>
              <a:rPr lang="en-US"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Object storage: S3</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255</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it-IT" dirty="0"/>
              <a:t>Create S3 bucket, t</a:t>
            </a:r>
            <a:r>
              <a:rPr lang="en-US" altLang="en-US" dirty="0"/>
              <a:t>he following rules apply for naming buckets </a:t>
            </a:r>
          </a:p>
          <a:p>
            <a:pPr lvl="1"/>
            <a:r>
              <a:rPr lang="en-US" altLang="en-US" dirty="0"/>
              <a:t>Must be between 3 and 63 characters long</a:t>
            </a:r>
          </a:p>
          <a:p>
            <a:pPr lvl="1"/>
            <a:r>
              <a:rPr lang="en-US" altLang="en-US" dirty="0"/>
              <a:t>Can consist only of lowercase letters, numbers, dots (.), and hyphens (-) </a:t>
            </a:r>
          </a:p>
          <a:p>
            <a:pPr lvl="1"/>
            <a:r>
              <a:rPr lang="en-US" altLang="en-US"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dirty="0">
                <a:hlinkClick r:id="rId3"/>
              </a:rPr>
              <a:t>https://s3.console.aws.amazon.com/s3/home?region=us-east-1#</a:t>
            </a:r>
            <a:r>
              <a:rPr lang="en-US"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Data pipelines on AWS Lambda</a:t>
            </a:r>
            <a:endParaRPr lang="en-US" dirty="0"/>
          </a:p>
        </p:txBody>
      </p:sp>
    </p:spTree>
    <p:extLst>
      <p:ext uri="{BB962C8B-B14F-4D97-AF65-F5344CB8AC3E}">
        <p14:creationId xmlns:p14="http://schemas.microsoft.com/office/powerpoint/2010/main" val="24500241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it-IT" dirty="0" err="1"/>
              <a:t>Requirements</a:t>
            </a:r>
            <a:endParaRPr lang="en-US" dirty="0"/>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dirty="0"/>
              <a:t>To start this lecture, you need to</a:t>
            </a:r>
          </a:p>
          <a:p>
            <a:pPr lvl="1"/>
            <a:r>
              <a:rPr lang="en-US" dirty="0"/>
              <a:t>Activate your AWS Educate account</a:t>
            </a:r>
          </a:p>
          <a:p>
            <a:pPr lvl="1"/>
            <a:r>
              <a:rPr lang="en-US" dirty="0"/>
              <a:t>Either</a:t>
            </a:r>
          </a:p>
          <a:p>
            <a:pPr lvl="2"/>
            <a:r>
              <a:rPr lang="en-US" dirty="0"/>
              <a:t>Install the necessary software</a:t>
            </a:r>
          </a:p>
          <a:p>
            <a:pPr lvl="3"/>
            <a:r>
              <a:rPr lang="en-US" dirty="0"/>
              <a:t>git</a:t>
            </a:r>
          </a:p>
          <a:p>
            <a:pPr lvl="3"/>
            <a:r>
              <a:rPr lang="en-US" dirty="0"/>
              <a:t>IntelliJ IDEA (with AWS Toolkit and Scala plugins)</a:t>
            </a:r>
          </a:p>
          <a:p>
            <a:pPr lvl="3"/>
            <a:r>
              <a:rPr lang="en-US" dirty="0"/>
              <a:t>python</a:t>
            </a:r>
          </a:p>
          <a:p>
            <a:pPr lvl="3"/>
            <a:r>
              <a:rPr lang="en-US" dirty="0"/>
              <a:t>java 1.8</a:t>
            </a:r>
          </a:p>
          <a:p>
            <a:pPr lvl="3"/>
            <a:r>
              <a:rPr lang="en-US" dirty="0"/>
              <a:t>Docker</a:t>
            </a:r>
          </a:p>
          <a:p>
            <a:pPr lvl="3"/>
            <a:r>
              <a:rPr lang="en-US" dirty="0"/>
              <a:t>AWS CLI, AWS SAM CLI</a:t>
            </a:r>
          </a:p>
          <a:p>
            <a:pPr lvl="2"/>
            <a:r>
              <a:rPr lang="en-US"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xfrm>
            <a:off x="838200" y="3446489"/>
            <a:ext cx="10515600" cy="2605348"/>
          </a:xfr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dirty="0" err="1"/>
              <a:t>sudo</a:t>
            </a:r>
            <a:r>
              <a:rPr lang="en-US" altLang="en-US" dirty="0"/>
              <a:t> group add docker</a:t>
            </a:r>
          </a:p>
          <a:p>
            <a:pPr lvl="0"/>
            <a:r>
              <a:rPr lang="en-US" altLang="en-US" dirty="0" err="1"/>
              <a:t>sudo</a:t>
            </a:r>
            <a:r>
              <a:rPr lang="en-US" altLang="en-US" dirty="0"/>
              <a:t> </a:t>
            </a:r>
            <a:r>
              <a:rPr lang="en-US" altLang="en-US" dirty="0" err="1"/>
              <a:t>usermod</a:t>
            </a:r>
            <a:r>
              <a:rPr lang="en-US" altLang="en-US" dirty="0"/>
              <a:t> –</a:t>
            </a:r>
            <a:r>
              <a:rPr lang="en-US" altLang="en-US" dirty="0" err="1"/>
              <a:t>aG</a:t>
            </a:r>
            <a:r>
              <a:rPr lang="en-US" altLang="en-US" dirty="0"/>
              <a:t> docker $USER</a:t>
            </a:r>
          </a:p>
          <a:p>
            <a:pPr lvl="0"/>
            <a:r>
              <a:rPr lang="en-US" altLang="en-US" dirty="0" err="1"/>
              <a:t>newgrp</a:t>
            </a:r>
            <a:r>
              <a:rPr lang="en-US" altLang="en-US" dirty="0"/>
              <a:t> docker</a:t>
            </a:r>
          </a:p>
          <a:p>
            <a:r>
              <a:rPr lang="en-US" altLang="en-US" dirty="0" err="1"/>
              <a:t>sudo</a:t>
            </a:r>
            <a:r>
              <a:rPr lang="en-US" altLang="en-US" dirty="0"/>
              <a:t> </a:t>
            </a:r>
            <a:r>
              <a:rPr lang="en-US" altLang="en-US" dirty="0" err="1"/>
              <a:t>chmod</a:t>
            </a:r>
            <a:r>
              <a:rPr lang="en-US" altLang="en-US" dirty="0"/>
              <a:t> 666 /var/run/</a:t>
            </a:r>
            <a:r>
              <a:rPr lang="en-US" altLang="en-US" dirty="0" err="1"/>
              <a:t>docker.sock</a:t>
            </a:r>
            <a:r>
              <a:rPr lang="en-US" altLang="en-US" dirty="0"/>
              <a:t> </a:t>
            </a:r>
          </a:p>
          <a:p>
            <a:pPr lvl="0"/>
            <a:r>
              <a:rPr lang="en-US" altLang="en-US" dirty="0" err="1"/>
              <a:t>wget</a:t>
            </a:r>
            <a:r>
              <a:rPr lang="en-US" altLang="en-US" dirty="0"/>
              <a:t> </a:t>
            </a:r>
            <a:r>
              <a:rPr lang="en-US" altLang="en-US" dirty="0">
                <a:hlinkClick r:id="rId2"/>
              </a:rPr>
              <a:t>https://github.com/aws/aws-sam-cli/releases/latest/download/aws-sam-cli-linux-x86_64.zip</a:t>
            </a:r>
            <a:r>
              <a:rPr lang="en-US" altLang="en-US" dirty="0"/>
              <a:t> </a:t>
            </a:r>
          </a:p>
          <a:p>
            <a:pPr lvl="0"/>
            <a:r>
              <a:rPr lang="en-US" altLang="en-US" dirty="0"/>
              <a:t>unzip aws-sam-cli-linux-x86_64.zip -d </a:t>
            </a:r>
            <a:r>
              <a:rPr lang="en-US" altLang="en-US" dirty="0" err="1"/>
              <a:t>sam</a:t>
            </a:r>
            <a:r>
              <a:rPr lang="en-US" altLang="en-US" dirty="0"/>
              <a:t>-installation </a:t>
            </a:r>
          </a:p>
          <a:p>
            <a:pPr lvl="0"/>
            <a:r>
              <a:rPr lang="en-US" altLang="en-US" dirty="0" err="1"/>
              <a:t>sudo</a:t>
            </a:r>
            <a:r>
              <a:rPr lang="en-US" altLang="en-US" dirty="0"/>
              <a:t> ./</a:t>
            </a:r>
            <a:r>
              <a:rPr lang="en-US" altLang="en-US" dirty="0" err="1"/>
              <a:t>sam</a:t>
            </a:r>
            <a:r>
              <a:rPr lang="en-US" altLang="en-US" dirty="0"/>
              <a:t>-installation/install </a:t>
            </a:r>
          </a:p>
          <a:p>
            <a:pPr lvl="0"/>
            <a:r>
              <a:rPr lang="en-US" altLang="en-US" dirty="0" err="1"/>
              <a:t>sam</a:t>
            </a:r>
            <a:r>
              <a:rPr lang="en-US" altLang="en-US"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a:xfrm>
            <a:off x="838200" y="365125"/>
            <a:ext cx="10515600" cy="1325563"/>
          </a:xfrm>
        </p:spPr>
        <p:txBody>
          <a:bodyPr/>
          <a:lstStyle/>
          <a:p>
            <a:r>
              <a:rPr lang="it-IT" dirty="0"/>
              <a:t>AWS SAM CLI</a:t>
            </a:r>
            <a:endParaRPr lang="en-US" dirty="0"/>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258</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a:xfrm>
            <a:off x="838200" y="1700499"/>
            <a:ext cx="10515600" cy="1745990"/>
          </a:xfrm>
        </p:spPr>
        <p:txBody>
          <a:bodyPr/>
          <a:lstStyle/>
          <a:p>
            <a:r>
              <a:rPr lang="en-US" dirty="0"/>
              <a:t>Serverless Application Model is a framework to build serverless applications</a:t>
            </a:r>
          </a:p>
          <a:p>
            <a:pPr lvl="1"/>
            <a:r>
              <a:rPr lang="en-US" dirty="0"/>
              <a:t>A serverless application is a combination of Lambda functions, event sources, etc.</a:t>
            </a:r>
          </a:p>
          <a:p>
            <a:pPr lvl="1"/>
            <a:r>
              <a:rPr lang="en-US"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a:xfrm>
            <a:off x="838200" y="6119199"/>
            <a:ext cx="10515600" cy="365125"/>
          </a:xfrm>
        </p:spPr>
        <p:txBody>
          <a:bodyPr/>
          <a:lstStyle/>
          <a:p>
            <a:r>
              <a:rPr lang="en-US" dirty="0">
                <a:hlinkClick r:id="rId3"/>
              </a:rPr>
              <a:t>https://docs.aws.amazon.com/serverless-application-model/latest/developerguide/serverless-sam-cli-install.html</a:t>
            </a:r>
            <a:r>
              <a:rPr lang="en-US" dirty="0"/>
              <a:t> </a:t>
            </a:r>
          </a:p>
        </p:txBody>
      </p:sp>
    </p:spTree>
    <p:extLst>
      <p:ext uri="{BB962C8B-B14F-4D97-AF65-F5344CB8AC3E}">
        <p14:creationId xmlns:p14="http://schemas.microsoft.com/office/powerpoint/2010/main" val="2603455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it-IT" dirty="0"/>
              <a:t>AWS services</a:t>
            </a:r>
            <a:endParaRPr lang="en-US" dirty="0"/>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a:xfrm>
            <a:off x="838200" y="1700499"/>
            <a:ext cx="10515600" cy="4351338"/>
          </a:xfrm>
        </p:spPr>
        <p:txBody>
          <a:bodyPr/>
          <a:lstStyle/>
          <a:p>
            <a:r>
              <a:rPr lang="en-US" sz="1800" dirty="0"/>
              <a:t>AWS Educate (and AWS console)</a:t>
            </a:r>
          </a:p>
          <a:p>
            <a:pPr lvl="1"/>
            <a:r>
              <a:rPr lang="en-US" sz="1400" dirty="0">
                <a:hlinkClick r:id="rId2"/>
              </a:rPr>
              <a:t>https://aws.amazon.com/it/education/awseducate/</a:t>
            </a:r>
            <a:r>
              <a:rPr lang="en-US" sz="1400" dirty="0"/>
              <a:t> </a:t>
            </a:r>
          </a:p>
          <a:p>
            <a:pPr lvl="1"/>
            <a:r>
              <a:rPr lang="en-US" sz="1400" dirty="0">
                <a:hlinkClick r:id="rId3"/>
              </a:rPr>
              <a:t>https://console.aws.amazon.com/console/home?region=us-east-1</a:t>
            </a:r>
            <a:r>
              <a:rPr lang="en-US" sz="1400" dirty="0"/>
              <a:t> </a:t>
            </a:r>
          </a:p>
          <a:p>
            <a:r>
              <a:rPr lang="pt-BR" sz="1800" dirty="0"/>
              <a:t>IAM (authentication)</a:t>
            </a:r>
          </a:p>
          <a:p>
            <a:pPr lvl="1"/>
            <a:r>
              <a:rPr lang="pt-BR" sz="1400" dirty="0">
                <a:hlinkClick r:id="rId4"/>
              </a:rPr>
              <a:t>https://docs.aws.amazon.com/IAM/latest/UserGuide/iam-ug.pdf</a:t>
            </a:r>
            <a:r>
              <a:rPr lang="pt-BR" sz="1400" dirty="0"/>
              <a:t> </a:t>
            </a:r>
          </a:p>
          <a:p>
            <a:r>
              <a:rPr lang="en-US" sz="1800" dirty="0"/>
              <a:t>SDK (software API)</a:t>
            </a:r>
          </a:p>
          <a:p>
            <a:pPr lvl="1"/>
            <a:r>
              <a:rPr lang="en-US" sz="1400" dirty="0">
                <a:hlinkClick r:id="rId5"/>
              </a:rPr>
              <a:t>https://docs.aws.amazon.com/sdk-for-java/latest/developer-guide/home.html</a:t>
            </a:r>
            <a:r>
              <a:rPr lang="en-US" sz="1400" dirty="0"/>
              <a:t> </a:t>
            </a:r>
          </a:p>
          <a:p>
            <a:r>
              <a:rPr lang="pt-BR" sz="1800" dirty="0"/>
              <a:t>Lambda (serverless computing and processing)</a:t>
            </a:r>
          </a:p>
          <a:p>
            <a:pPr lvl="1"/>
            <a:r>
              <a:rPr lang="pt-BR" sz="1400" dirty="0">
                <a:hlinkClick r:id="rId6"/>
              </a:rPr>
              <a:t>https://docs.aws.amazon.com/lambda/latest/dg/getting-started.html</a:t>
            </a:r>
            <a:r>
              <a:rPr lang="pt-BR" sz="1400" dirty="0"/>
              <a:t> </a:t>
            </a:r>
          </a:p>
          <a:p>
            <a:pPr lvl="1"/>
            <a:r>
              <a:rPr lang="en-US" sz="1400" dirty="0">
                <a:hlinkClick r:id="rId7"/>
              </a:rPr>
              <a:t>https://console.aws.amazon.com/lambda/home?region=us-east-1#/functions</a:t>
            </a:r>
            <a:r>
              <a:rPr lang="en-US" sz="1400" dirty="0"/>
              <a:t> </a:t>
            </a:r>
          </a:p>
          <a:p>
            <a:r>
              <a:rPr lang="pl-PL" sz="1800" dirty="0"/>
              <a:t>DynamoDB </a:t>
            </a:r>
            <a:r>
              <a:rPr lang="it-IT" sz="1800" dirty="0"/>
              <a:t>(key-</a:t>
            </a:r>
            <a:r>
              <a:rPr lang="it-IT" sz="1800" dirty="0" err="1"/>
              <a:t>value</a:t>
            </a:r>
            <a:r>
              <a:rPr lang="it-IT" sz="1800" dirty="0"/>
              <a:t> database)</a:t>
            </a:r>
          </a:p>
          <a:p>
            <a:pPr lvl="1"/>
            <a:r>
              <a:rPr lang="pl-PL" sz="1400" dirty="0">
                <a:hlinkClick r:id="rId8"/>
              </a:rPr>
              <a:t>https://docs.aws.amazon.com/amazondynamodb/latest/developerguide/Introduction</a:t>
            </a:r>
            <a:endParaRPr lang="en-US" sz="1400" dirty="0"/>
          </a:p>
          <a:p>
            <a:r>
              <a:rPr lang="it-IT" sz="1800" dirty="0"/>
              <a:t>S3</a:t>
            </a:r>
            <a:r>
              <a:rPr lang="pl-PL" sz="1800" dirty="0"/>
              <a:t> </a:t>
            </a:r>
            <a:r>
              <a:rPr lang="it-IT" sz="1800" dirty="0"/>
              <a:t>(</a:t>
            </a:r>
            <a:r>
              <a:rPr lang="it-IT" sz="1800" dirty="0" err="1"/>
              <a:t>object</a:t>
            </a:r>
            <a:r>
              <a:rPr lang="it-IT" sz="1800" dirty="0"/>
              <a:t> storage)</a:t>
            </a:r>
          </a:p>
          <a:p>
            <a:pPr lvl="1"/>
            <a:r>
              <a:rPr lang="pl-PL" sz="1400" dirty="0">
                <a:hlinkClick r:id="rId9"/>
              </a:rPr>
              <a:t>https://s3.console.aws.amazon.com/s3/home?region=us-east-1</a:t>
            </a:r>
            <a:r>
              <a:rPr lang="it-IT" sz="1400" dirty="0"/>
              <a:t> </a:t>
            </a:r>
            <a:endParaRPr lang="en-US" sz="180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259</a:t>
            </a:fld>
            <a:endParaRPr lang="it-IT"/>
          </a:p>
        </p:txBody>
      </p:sp>
    </p:spTree>
    <p:extLst>
      <p:ext uri="{BB962C8B-B14F-4D97-AF65-F5344CB8AC3E}">
        <p14:creationId xmlns:p14="http://schemas.microsoft.com/office/powerpoint/2010/main" val="391595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it-IT" dirty="0"/>
              <a:t>Data </a:t>
            </a:r>
            <a:r>
              <a:rPr lang="it-IT" dirty="0" err="1"/>
              <a:t>platform</a:t>
            </a:r>
            <a:r>
              <a:rPr lang="it-IT" dirty="0"/>
              <a:t>: Data management</a:t>
            </a:r>
            <a:endParaRPr lang="en-US" dirty="0"/>
          </a:p>
        </p:txBody>
      </p:sp>
      <p:sp>
        <p:nvSpPr>
          <p:cNvPr id="3" name="Segnaposto contenuto 2">
            <a:extLst>
              <a:ext uri="{FF2B5EF4-FFF2-40B4-BE49-F238E27FC236}">
                <a16:creationId xmlns:a16="http://schemas.microsoft.com/office/drawing/2014/main" id="{0D7EC11C-565A-885E-14F3-71E774C19C83}"/>
              </a:ext>
            </a:extLst>
          </p:cNvPr>
          <p:cNvSpPr>
            <a:spLocks noGrp="1"/>
          </p:cNvSpPr>
          <p:nvPr>
            <p:ph idx="1"/>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26</a:t>
            </a:fld>
            <a:endParaRPr lang="it-IT"/>
          </a:p>
        </p:txBody>
      </p:sp>
      <p:sp>
        <p:nvSpPr>
          <p:cNvPr id="6" name="Segnaposto contenuto 5">
            <a:extLst>
              <a:ext uri="{FF2B5EF4-FFF2-40B4-BE49-F238E27FC236}">
                <a16:creationId xmlns:a16="http://schemas.microsoft.com/office/drawing/2014/main" id="{5F5A7714-E5D1-43E7-3FB3-AECA4515F9B0}"/>
              </a:ext>
            </a:extLst>
          </p:cNvPr>
          <p:cNvSpPr>
            <a:spLocks noGrp="1"/>
          </p:cNvSpPr>
          <p:nvPr>
            <p:ph idx="13"/>
          </p:nvPr>
        </p:nvSpPr>
        <p:spPr/>
        <p:txBody>
          <a:bodyPr/>
          <a:lstStyle/>
          <a:p>
            <a:endParaRPr lang="en-US"/>
          </a:p>
        </p:txBody>
      </p:sp>
      <p:pic>
        <p:nvPicPr>
          <p:cNvPr id="7" name="Segnaposto contenuto 9">
            <a:extLst>
              <a:ext uri="{FF2B5EF4-FFF2-40B4-BE49-F238E27FC236}">
                <a16:creationId xmlns:a16="http://schemas.microsoft.com/office/drawing/2014/main" id="{9F50975F-99FF-7541-8C14-926D3A3B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243284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dirty="0"/>
              <a:t>Dataset sample</a:t>
            </a:r>
          </a:p>
          <a:p>
            <a:r>
              <a:rPr lang="en-US" dirty="0"/>
              <a:t>%%%%%%%%%%%%%%</a:t>
            </a:r>
          </a:p>
          <a:p>
            <a:endParaRPr lang="en-US" dirty="0"/>
          </a:p>
          <a:p>
            <a:r>
              <a:rPr lang="en-US" dirty="0"/>
              <a:t>[ { </a:t>
            </a:r>
            <a:r>
              <a:rPr lang="en-US" dirty="0" err="1"/>
              <a:t>customerName</a:t>
            </a:r>
            <a:r>
              <a:rPr lang="en-US" dirty="0"/>
              <a:t>: Alice, products: [Pizza, Beer, Diaper] },</a:t>
            </a:r>
          </a:p>
          <a:p>
            <a:r>
              <a:rPr lang="en-US" dirty="0"/>
              <a:t>  { </a:t>
            </a:r>
            <a:r>
              <a:rPr lang="en-US" dirty="0" err="1"/>
              <a:t>customerName</a:t>
            </a:r>
            <a:r>
              <a:rPr lang="en-US" dirty="0"/>
              <a:t>: Bob, products: [Pizza, Beer, Diaper] },</a:t>
            </a:r>
          </a:p>
          <a:p>
            <a:r>
              <a:rPr lang="en-US" dirty="0"/>
              <a:t>  { </a:t>
            </a:r>
            <a:r>
              <a:rPr lang="en-US" dirty="0" err="1"/>
              <a:t>customerName</a:t>
            </a:r>
            <a:r>
              <a:rPr lang="en-US"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260</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a:t>Given a dataset of sales per customer</a:t>
            </a:r>
          </a:p>
          <a:p>
            <a:pPr indent="-285750"/>
            <a:r>
              <a:rPr lang="en-US"/>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a:xfrm>
            <a:off x="838200" y="365125"/>
            <a:ext cx="10515600" cy="1325563"/>
          </a:xfrm>
        </p:spPr>
        <p:txBody>
          <a:bodyPr/>
          <a:lstStyle/>
          <a:p>
            <a:r>
              <a:rPr lang="en-US"/>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a:xfrm>
            <a:off x="838200" y="1825625"/>
            <a:ext cx="5181600" cy="4351338"/>
          </a:xfrm>
        </p:spPr>
        <p:txBody>
          <a:bodyPr/>
          <a:lstStyle/>
          <a:p>
            <a:r>
              <a:rPr lang="en-US" dirty="0"/>
              <a:t>The pipeline involves a single transformation</a:t>
            </a:r>
          </a:p>
          <a:p>
            <a:pPr lvl="1"/>
            <a:r>
              <a:rPr lang="en-US"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261</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dirty="0"/>
              <a:t>Find sets of items (i.e., </a:t>
            </a:r>
            <a:r>
              <a:rPr lang="en-US" dirty="0" err="1"/>
              <a:t>itemsets</a:t>
            </a:r>
            <a:r>
              <a:rPr lang="en-US" dirty="0"/>
              <a:t>) frequently appearing together</a:t>
            </a:r>
          </a:p>
          <a:p>
            <a:pPr lvl="1"/>
            <a:r>
              <a:rPr lang="en-US" b="1" dirty="0"/>
              <a:t>Item</a:t>
            </a:r>
            <a:r>
              <a:rPr lang="en-US" dirty="0"/>
              <a:t>: a product</a:t>
            </a:r>
          </a:p>
          <a:p>
            <a:pPr lvl="1"/>
            <a:r>
              <a:rPr lang="en-US" b="1" dirty="0"/>
              <a:t>Itemset</a:t>
            </a:r>
            <a:r>
              <a:rPr lang="en-US" dirty="0"/>
              <a:t>: a set of products</a:t>
            </a:r>
          </a:p>
          <a:p>
            <a:pPr lvl="1"/>
            <a:r>
              <a:rPr lang="en-US" b="1" dirty="0"/>
              <a:t>Frequently</a:t>
            </a:r>
            <a:r>
              <a:rPr lang="en-US" dirty="0"/>
              <a:t>: support above threshold</a:t>
            </a:r>
          </a:p>
          <a:p>
            <a:pPr lvl="1"/>
            <a:r>
              <a:rPr lang="en-US" b="1" dirty="0"/>
              <a:t>Support</a:t>
            </a:r>
            <a:r>
              <a:rPr lang="en-US" dirty="0"/>
              <a:t>: number of clients buying a set of products</a:t>
            </a:r>
          </a:p>
          <a:p>
            <a:endParaRPr lang="en-US" dirty="0"/>
          </a:p>
          <a:p>
            <a:r>
              <a:rPr lang="en-US" dirty="0"/>
              <a:t>Complexity: O(2</a:t>
            </a:r>
            <a:r>
              <a:rPr lang="en-US" baseline="30000" dirty="0"/>
              <a:t>|items|</a:t>
            </a:r>
            <a:r>
              <a:rPr lang="en-US"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Pizza,Cola</a:t>
            </a:r>
            <a:r>
              <a:rPr lang="en-US" dirty="0">
                <a:latin typeface="Helvetica" panose="020B0604020202020204" pitchFamily="34" charset="0"/>
                <a:cs typeface="Helvetica" panose="020B0604020202020204" pitchFamily="34" charset="0"/>
              </a:rPr>
              <a:t>}</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it-IT" dirty="0"/>
              <a:t>Case study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it-IT" i="1" dirty="0" smtClean="0">
                          <a:latin typeface="Cambria Math" panose="02040503050406030204" pitchFamily="18" charset="0"/>
                        </a:rPr>
                        <m:t>𝐹𝐼𝑀</m:t>
                      </m:r>
                      <m:r>
                        <a:rPr lang="it-IT" i="1" dirty="0" smtClean="0">
                          <a:latin typeface="Cambria Math" panose="02040503050406030204" pitchFamily="18" charset="0"/>
                        </a:rPr>
                        <m:t>: </m:t>
                      </m:r>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smtClean="0">
                              <a:latin typeface="Cambria Math" panose="02040503050406030204" pitchFamily="18" charset="0"/>
                            </a:rPr>
                            <m:t>𝐿𝑖𝑠𝑡</m:t>
                          </m:r>
                          <m:d>
                            <m:dPr>
                              <m:begChr m:val="["/>
                              <m:endChr m:val="]"/>
                              <m:ctrlPr>
                                <a:rPr lang="it-IT" b="0" i="1" dirty="0" smtClean="0">
                                  <a:latin typeface="Cambria Math" panose="02040503050406030204" pitchFamily="18" charset="0"/>
                                </a:rPr>
                              </m:ctrlPr>
                            </m:dPr>
                            <m:e>
                              <m:r>
                                <a:rPr lang="it-IT" i="1" dirty="0" err="1" smtClean="0">
                                  <a:latin typeface="Cambria Math" panose="02040503050406030204" pitchFamily="18" charset="0"/>
                                </a:rPr>
                                <m:t>𝑆𝑡𝑟𝑖𝑛𝑔</m:t>
                              </m:r>
                            </m:e>
                          </m:d>
                        </m:e>
                      </m:d>
                      <m:r>
                        <a:rPr lang="it-IT" b="0" i="1" dirty="0" smtClean="0">
                          <a:latin typeface="Cambria Math" panose="02040503050406030204" pitchFamily="18" charset="0"/>
                        </a:rPr>
                        <m:t>→</m:t>
                      </m:r>
                      <m:r>
                        <a:rPr lang="it-IT" b="0" i="1" dirty="0" smtClean="0">
                          <a:latin typeface="Cambria Math" panose="02040503050406030204" pitchFamily="18" charset="0"/>
                        </a:rPr>
                        <m:t>𝐿𝑖𝑠𝑡</m:t>
                      </m:r>
                      <m:r>
                        <a:rPr lang="it-IT" b="0" i="1" dirty="0" smtClean="0">
                          <a:latin typeface="Cambria Math" panose="02040503050406030204" pitchFamily="18" charset="0"/>
                        </a:rPr>
                        <m:t>[</m:t>
                      </m:r>
                      <m:r>
                        <a:rPr lang="it-IT" b="0" i="1" dirty="0" smtClean="0">
                          <a:latin typeface="Cambria Math" panose="02040503050406030204" pitchFamily="18" charset="0"/>
                        </a:rPr>
                        <m:t>𝑆𝑒𝑡</m:t>
                      </m:r>
                      <m:d>
                        <m:dPr>
                          <m:begChr m:val="["/>
                          <m:endChr m:val="]"/>
                          <m:ctrlPr>
                            <a:rPr lang="it-IT" b="0" i="1" dirty="0" smtClean="0">
                              <a:latin typeface="Cambria Math" panose="02040503050406030204" pitchFamily="18" charset="0"/>
                            </a:rPr>
                          </m:ctrlPr>
                        </m:dPr>
                        <m:e>
                          <m:r>
                            <a:rPr lang="it-IT" b="0" i="1" dirty="0" smtClean="0">
                              <a:latin typeface="Cambria Math" panose="02040503050406030204" pitchFamily="18" charset="0"/>
                            </a:rPr>
                            <m:t>𝑆𝑡𝑟𝑖𝑛𝑔</m:t>
                          </m:r>
                        </m:e>
                      </m:d>
                      <m:r>
                        <a:rPr lang="it-IT" b="0" i="1" dirty="0" smtClean="0">
                          <a:latin typeface="Cambria Math" panose="02040503050406030204" pitchFamily="18" charset="0"/>
                        </a:rPr>
                        <m:t>]</m:t>
                      </m:r>
                      <m:r>
                        <a:rPr lang="it-IT" i="1" dirty="0" smtClean="0">
                          <a:latin typeface="Cambria Math" panose="02040503050406030204" pitchFamily="18" charset="0"/>
                        </a:rPr>
                        <m:t> </m:t>
                      </m:r>
                    </m:oMath>
                  </m:oMathPara>
                </a14:m>
                <a:endParaRPr lang="en-US" dirty="0"/>
              </a:p>
              <a:p>
                <a:pPr lvl="1"/>
                <a:r>
                  <a:rPr lang="en-US" dirty="0"/>
                  <a:t>FIM requires a list of lists as input, but we have nested JSON objects</a:t>
                </a:r>
              </a:p>
              <a:p>
                <a:pPr lvl="1"/>
                <a:r>
                  <a:rPr lang="en-US" dirty="0"/>
                  <a:t>We need a pre-processing step</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Finally, we need to store the </a:t>
                </a:r>
                <a:r>
                  <a:rPr lang="en-US" dirty="0" err="1"/>
                  <a:t>itemsets</a:t>
                </a:r>
                <a:r>
                  <a:rPr lang="en-US"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Alice,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Bob, products: [Pizza, Beer, Diaper] },</a:t>
            </a:r>
          </a:p>
          <a:p>
            <a:pPr>
              <a:lnSpc>
                <a:spcPct val="100000"/>
              </a:lnSpc>
            </a:pPr>
            <a:r>
              <a:rPr lang="en-US" dirty="0">
                <a:latin typeface="Consolas" panose="020B0609020204030204" pitchFamily="49" charset="0"/>
              </a:rPr>
              <a:t>  { </a:t>
            </a:r>
            <a:r>
              <a:rPr lang="en-US" dirty="0" err="1">
                <a:latin typeface="Consolas" panose="020B0609020204030204" pitchFamily="49" charset="0"/>
              </a:rPr>
              <a:t>customerName</a:t>
            </a:r>
            <a:r>
              <a:rPr lang="en-US" dirty="0">
                <a:latin typeface="Consolas" panose="020B0609020204030204" pitchFamily="49" charset="0"/>
              </a:rPr>
              <a:t>: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a:xfrm>
            <a:off x="838200" y="365125"/>
            <a:ext cx="10515600" cy="1325563"/>
          </a:xfrm>
        </p:spPr>
        <p:txBody>
          <a:bodyPr/>
          <a:lstStyle/>
          <a:p>
            <a:r>
              <a:rPr lang="it-IT" dirty="0"/>
              <a:t>Reference pipeline</a:t>
            </a:r>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264</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Basic DynamoDB components: tables and items</a:t>
            </a:r>
          </a:p>
          <a:p>
            <a:r>
              <a:rPr lang="en-US" b="1" dirty="0"/>
              <a:t>Tables</a:t>
            </a:r>
            <a:r>
              <a:rPr lang="en-US" dirty="0"/>
              <a:t>, collection of (data) items</a:t>
            </a:r>
          </a:p>
          <a:p>
            <a:r>
              <a:rPr lang="en-US" b="1" dirty="0"/>
              <a:t>Items</a:t>
            </a:r>
            <a:r>
              <a:rPr lang="en-US" dirty="0"/>
              <a:t>, a group of attributes that is uniquely identifiable</a:t>
            </a:r>
          </a:p>
          <a:p>
            <a:pPr lvl="1"/>
            <a:r>
              <a:rPr lang="en-US" dirty="0"/>
              <a:t>Each table contains zero or more items</a:t>
            </a:r>
          </a:p>
          <a:p>
            <a:pPr lvl="2"/>
            <a:r>
              <a:rPr lang="en-US" dirty="0"/>
              <a:t>No limit to the number of items you can store in a table</a:t>
            </a:r>
          </a:p>
          <a:p>
            <a:pPr lvl="1"/>
            <a:r>
              <a:rPr lang="en-US" dirty="0"/>
              <a:t>Each item in the table has a unique identifier, or primary key</a:t>
            </a:r>
          </a:p>
          <a:p>
            <a:pPr lvl="1"/>
            <a:r>
              <a:rPr lang="en-US" dirty="0"/>
              <a:t>E.g., in the table `people`, each item represents a `person`</a:t>
            </a:r>
          </a:p>
          <a:p>
            <a:pPr lvl="2"/>
            <a:r>
              <a:rPr lang="en-US" dirty="0"/>
              <a:t>The primary key consists of one attribute (`</a:t>
            </a:r>
            <a:r>
              <a:rPr lang="en-US" dirty="0" err="1"/>
              <a:t>fiscalCode</a:t>
            </a:r>
            <a:r>
              <a:rPr lang="en-US" dirty="0"/>
              <a:t>`)</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265</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Attributes</a:t>
            </a:r>
          </a:p>
          <a:p>
            <a:pPr lvl="1"/>
            <a:r>
              <a:rPr lang="en-US" dirty="0"/>
              <a:t>A data element that is not broken down any further</a:t>
            </a:r>
          </a:p>
          <a:p>
            <a:pPr lvl="2"/>
            <a:r>
              <a:rPr lang="en-US" dirty="0"/>
              <a:t>E.g., an item in the `people` table contains attributes `</a:t>
            </a:r>
            <a:r>
              <a:rPr lang="en-US" dirty="0" err="1"/>
              <a:t>fiscalCode</a:t>
            </a:r>
            <a:r>
              <a:rPr lang="en-US" dirty="0"/>
              <a:t>` and `</a:t>
            </a:r>
            <a:r>
              <a:rPr lang="en-US" dirty="0" err="1"/>
              <a:t>lastName</a:t>
            </a:r>
            <a:r>
              <a:rPr lang="en-US" dirty="0"/>
              <a:t>`</a:t>
            </a:r>
          </a:p>
          <a:p>
            <a:pPr lvl="1"/>
            <a:r>
              <a:rPr lang="en-US" dirty="0"/>
              <a:t>Most of the attributes are scalar (have only one value)</a:t>
            </a:r>
          </a:p>
          <a:p>
            <a:pPr lvl="1"/>
            <a:r>
              <a:rPr lang="en-US" dirty="0"/>
              <a:t>Some of the items have a nested attribute (`address`) up to 32 levels deep</a:t>
            </a:r>
          </a:p>
          <a:p>
            <a:r>
              <a:rPr lang="en-US" dirty="0" err="1"/>
              <a:t>Schemaless</a:t>
            </a:r>
            <a:endParaRPr lang="en-US" dirty="0"/>
          </a:p>
          <a:p>
            <a:pPr lvl="1"/>
            <a:r>
              <a:rPr lang="en-US" dirty="0"/>
              <a:t>Other than the primary key, a table is </a:t>
            </a:r>
            <a:r>
              <a:rPr lang="en-US" dirty="0" err="1"/>
              <a:t>schemaless</a:t>
            </a:r>
            <a:endParaRPr lang="en-US" dirty="0"/>
          </a:p>
          <a:p>
            <a:pPr lvl="2"/>
            <a:r>
              <a:rPr lang="en-US" dirty="0"/>
              <a:t>Neither the attributes nor their data types need to be defined beforehand</a:t>
            </a:r>
          </a:p>
          <a:p>
            <a:pPr lvl="2"/>
            <a:r>
              <a:rPr lang="en-US" dirty="0"/>
              <a:t>Each item can have its own distinct attributes</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266</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Primary Key</a:t>
            </a:r>
          </a:p>
          <a:p>
            <a:pPr lvl="1"/>
            <a:r>
              <a:rPr lang="en-US" dirty="0"/>
              <a:t>To create a table, you must specify the primary key of the table</a:t>
            </a:r>
          </a:p>
          <a:p>
            <a:pPr lvl="1"/>
            <a:r>
              <a:rPr lang="en-US" dirty="0"/>
              <a:t>No two items can have the same key</a:t>
            </a:r>
          </a:p>
          <a:p>
            <a:r>
              <a:rPr lang="en-US" dirty="0"/>
              <a:t>Two types of primary keys</a:t>
            </a:r>
          </a:p>
          <a:p>
            <a:pPr lvl="1"/>
            <a:r>
              <a:rPr lang="en-US" dirty="0"/>
              <a:t>Partition key: a simple primary key composed of one attribute (partition key)</a:t>
            </a:r>
          </a:p>
          <a:p>
            <a:pPr lvl="2"/>
            <a:r>
              <a:rPr lang="en-US" dirty="0"/>
              <a:t>Keys are inputs to an internal hash function</a:t>
            </a:r>
          </a:p>
          <a:p>
            <a:pPr lvl="2"/>
            <a:r>
              <a:rPr lang="en-US" dirty="0"/>
              <a:t>The hash function determines the physical partition in which the item will be stored</a:t>
            </a:r>
          </a:p>
          <a:p>
            <a:pPr lvl="2"/>
            <a:r>
              <a:rPr lang="en-US" dirty="0"/>
              <a:t>E.g., access any item in the `people` table directly by providing the `</a:t>
            </a:r>
            <a:r>
              <a:rPr lang="en-US" dirty="0" err="1"/>
              <a:t>fiscalCode</a:t>
            </a:r>
            <a:r>
              <a:rPr lang="en-US" dirty="0"/>
              <a:t>`</a:t>
            </a:r>
          </a:p>
          <a:p>
            <a:pPr lvl="1"/>
            <a:r>
              <a:rPr lang="en-US" dirty="0"/>
              <a:t>Composite primary key: partition key and sort key (two attributes)</a:t>
            </a:r>
          </a:p>
          <a:p>
            <a:pPr lvl="2"/>
            <a:r>
              <a:rPr lang="en-US" dirty="0"/>
              <a:t>First attribute is the partition key</a:t>
            </a:r>
          </a:p>
          <a:p>
            <a:pPr lvl="2"/>
            <a:r>
              <a:rPr lang="en-US" dirty="0"/>
              <a:t>Second attribute is the sort key</a:t>
            </a:r>
          </a:p>
          <a:p>
            <a:pPr lvl="2"/>
            <a:r>
              <a:rPr lang="en-US" dirty="0"/>
              <a:t>Items in same partition key value are stored together and sorted by sort key</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267</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it-IT" dirty="0"/>
              <a:t>NOSQL storage: </a:t>
            </a:r>
            <a:r>
              <a:rPr lang="it-IT" dirty="0" err="1"/>
              <a:t>DynamoDB</a:t>
            </a:r>
            <a:endParaRPr lang="en-US" dirty="0"/>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268</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dirty="0">
                <a:hlinkClick r:id="rId3"/>
              </a:rPr>
              <a:t>https://docs.aws.amazon.com/amazondynamodb/latest/developerguide/bp-gsi-overloading.html</a:t>
            </a:r>
            <a:r>
              <a:rPr lang="en-US" dirty="0"/>
              <a:t> </a:t>
            </a:r>
          </a:p>
        </p:txBody>
      </p:sp>
    </p:spTree>
    <p:extLst>
      <p:ext uri="{BB962C8B-B14F-4D97-AF65-F5344CB8AC3E}">
        <p14:creationId xmlns:p14="http://schemas.microsoft.com/office/powerpoint/2010/main" val="831536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a:xfrm>
            <a:off x="838200" y="1700499"/>
            <a:ext cx="10515600" cy="4351338"/>
          </a:xfrm>
        </p:spPr>
        <p:txBody>
          <a:bodyPr/>
          <a:lstStyle/>
          <a:p>
            <a:r>
              <a:rPr lang="en-US" dirty="0"/>
              <a:t>Secondary Indexes</a:t>
            </a:r>
          </a:p>
          <a:p>
            <a:pPr lvl="1"/>
            <a:r>
              <a:rPr lang="en-US" dirty="0"/>
              <a:t>One or more secondary indexes per table</a:t>
            </a:r>
          </a:p>
          <a:p>
            <a:pPr lvl="1"/>
            <a:r>
              <a:rPr lang="en-US" dirty="0"/>
              <a:t>Indexes are automatically maintained on add, update, or delete</a:t>
            </a:r>
            <a:endParaRPr lang="en-US" altLang="en-US" dirty="0"/>
          </a:p>
          <a:p>
            <a:pPr lvl="1"/>
            <a:r>
              <a:rPr lang="en-US" dirty="0"/>
              <a:t>Query data using an alternate key (additionally to queries against primary key)</a:t>
            </a:r>
          </a:p>
          <a:p>
            <a:r>
              <a:rPr lang="en-US" dirty="0"/>
              <a:t>Two types of indexes</a:t>
            </a:r>
          </a:p>
          <a:p>
            <a:pPr lvl="1"/>
            <a:r>
              <a:rPr lang="en-US" dirty="0"/>
              <a:t>Global secondary has partition and sort keys different from those on table</a:t>
            </a:r>
          </a:p>
          <a:p>
            <a:pPr lvl="1"/>
            <a:r>
              <a:rPr lang="en-US" dirty="0"/>
              <a:t>Local secondary has the same partition key but a different sort key</a:t>
            </a:r>
          </a:p>
          <a:p>
            <a:pPr lvl="1"/>
            <a:r>
              <a:rPr lang="en-US" dirty="0"/>
              <a:t>Each table has a limited quota of 20 global and 5 local indexes</a:t>
            </a:r>
          </a:p>
          <a:p>
            <a:r>
              <a:rPr lang="en-US" dirty="0"/>
              <a:t>How do we shape the schema?</a:t>
            </a:r>
          </a:p>
          <a:p>
            <a:pPr lvl="1"/>
            <a:r>
              <a:rPr lang="en-US" dirty="0">
                <a:hlinkClick r:id="rId2"/>
              </a:rPr>
              <a:t>https://cloud.google.com/bigtable/docs/schema-design</a:t>
            </a:r>
            <a:r>
              <a:rPr lang="en-US" dirty="0"/>
              <a:t> </a:t>
            </a:r>
            <a:endParaRPr lang="en-US" alt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269</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dirty="0"/>
              <a:t>Provenance (also referred to as lineage, pedigree, parentage, genealogy) </a:t>
            </a:r>
          </a:p>
          <a:p>
            <a:pPr lvl="1"/>
            <a:r>
              <a:rPr lang="en-US" dirty="0"/>
              <a:t>The description of the origins of data and the process by which it arrived at the database</a:t>
            </a:r>
          </a:p>
          <a:p>
            <a:pPr lvl="1"/>
            <a:r>
              <a:rPr lang="en-US" dirty="0"/>
              <a:t>Not only data products (e.g., tables, files), but also the processes that created them</a:t>
            </a:r>
          </a:p>
          <a:p>
            <a:r>
              <a:rPr lang="en-US" dirty="0"/>
              <a:t>Use cases</a:t>
            </a:r>
          </a:p>
          <a:p>
            <a:pPr lvl="1"/>
            <a:r>
              <a:rPr lang="en-US" dirty="0"/>
              <a:t>Scientific/research domain. </a:t>
            </a:r>
            <a:r>
              <a:rPr lang="en-US" i="1" dirty="0">
                <a:solidFill>
                  <a:srgbClr val="FF5050"/>
                </a:solidFill>
              </a:rPr>
              <a:t>Data</a:t>
            </a:r>
            <a:r>
              <a:rPr lang="en-US" i="1" dirty="0"/>
              <a:t> used in the scientific field can be </a:t>
            </a:r>
            <a:r>
              <a:rPr lang="en-US" i="1" dirty="0">
                <a:solidFill>
                  <a:srgbClr val="FF5050"/>
                </a:solidFill>
              </a:rPr>
              <a:t>ad hoc</a:t>
            </a:r>
            <a:r>
              <a:rPr lang="en-US" i="1" dirty="0"/>
              <a:t> and driven by </a:t>
            </a:r>
            <a:r>
              <a:rPr lang="en-US" i="1" dirty="0">
                <a:solidFill>
                  <a:srgbClr val="FF5050"/>
                </a:solidFill>
              </a:rPr>
              <a:t>individual researchers </a:t>
            </a:r>
            <a:r>
              <a:rPr lang="en-US" i="1" dirty="0"/>
              <a:t>or small communities. The scientific field is moving </a:t>
            </a:r>
            <a:r>
              <a:rPr lang="en-US" i="1" dirty="0">
                <a:solidFill>
                  <a:srgbClr val="FF5050"/>
                </a:solidFill>
              </a:rPr>
              <a:t>towards more collaborative research</a:t>
            </a:r>
            <a:r>
              <a:rPr lang="en-US" i="1" dirty="0"/>
              <a:t> and organizational boundaries are disappearing. </a:t>
            </a:r>
            <a:r>
              <a:rPr lang="en-US" i="1" dirty="0">
                <a:solidFill>
                  <a:srgbClr val="FF5050"/>
                </a:solidFill>
              </a:rPr>
              <a:t>Sharing data and metadata across organizations is essential</a:t>
            </a:r>
            <a:r>
              <a:rPr lang="en-US" i="1" dirty="0"/>
              <a:t>, leading to a convergence on common schemes to ensure compatibility. Issues of </a:t>
            </a:r>
            <a:r>
              <a:rPr lang="en-US" i="1" dirty="0">
                <a:solidFill>
                  <a:srgbClr val="FF5050"/>
                </a:solidFill>
              </a:rPr>
              <a:t>trust</a:t>
            </a:r>
            <a:r>
              <a:rPr lang="en-US" i="1" dirty="0"/>
              <a:t>, </a:t>
            </a:r>
            <a:r>
              <a:rPr lang="en-US" i="1" dirty="0">
                <a:solidFill>
                  <a:srgbClr val="FF5050"/>
                </a:solidFill>
              </a:rPr>
              <a:t>quality</a:t>
            </a:r>
            <a:r>
              <a:rPr lang="en-US" i="1" dirty="0"/>
              <a:t>, and </a:t>
            </a:r>
            <a:r>
              <a:rPr lang="en-US" i="1" dirty="0">
                <a:solidFill>
                  <a:srgbClr val="FF5050"/>
                </a:solidFill>
              </a:rPr>
              <a:t>copyright</a:t>
            </a:r>
            <a:r>
              <a:rPr lang="en-US" i="1" dirty="0"/>
              <a:t> of data are significant when using third-party data in such a loosely connected network.</a:t>
            </a:r>
          </a:p>
          <a:p>
            <a:pPr lvl="1"/>
            <a:r>
              <a:rPr lang="en-US" dirty="0"/>
              <a:t>Business domain. </a:t>
            </a:r>
            <a:r>
              <a:rPr lang="en-US" i="1" dirty="0"/>
              <a:t>Users traditionally work with an </a:t>
            </a:r>
            <a:r>
              <a:rPr lang="en-US" i="1" dirty="0">
                <a:solidFill>
                  <a:srgbClr val="0070C0"/>
                </a:solidFill>
              </a:rPr>
              <a:t>organized data schema</a:t>
            </a:r>
            <a:r>
              <a:rPr lang="en-US" i="1" dirty="0"/>
              <a:t>, where the structure and </a:t>
            </a:r>
            <a:r>
              <a:rPr lang="en-US" i="1" dirty="0">
                <a:solidFill>
                  <a:srgbClr val="0070C0"/>
                </a:solidFill>
              </a:rPr>
              <a:t>semantics of the data in use is shared</a:t>
            </a:r>
            <a:r>
              <a:rPr lang="en-US" i="1" dirty="0"/>
              <a:t> across the corporation or even B2B. Yet, a large proportion of businesses deal with </a:t>
            </a:r>
            <a:r>
              <a:rPr lang="en-US" i="1" dirty="0">
                <a:solidFill>
                  <a:srgbClr val="0070C0"/>
                </a:solidFill>
              </a:rPr>
              <a:t>bad quality data</a:t>
            </a:r>
            <a:r>
              <a:rPr lang="en-US" i="1" dirty="0"/>
              <a:t>. </a:t>
            </a:r>
            <a:r>
              <a:rPr lang="en-US" i="1" dirty="0">
                <a:solidFill>
                  <a:srgbClr val="0070C0"/>
                </a:solidFill>
              </a:rPr>
              <a:t>Sources</a:t>
            </a:r>
            <a:r>
              <a:rPr lang="en-US" i="1" dirty="0"/>
              <a:t> of bad data </a:t>
            </a:r>
            <a:r>
              <a:rPr lang="en-US" i="1" dirty="0">
                <a:solidFill>
                  <a:srgbClr val="0070C0"/>
                </a:solidFill>
              </a:rPr>
              <a:t>need to be identified </a:t>
            </a:r>
            <a:r>
              <a:rPr lang="en-US" i="1" dirty="0"/>
              <a:t>and corrected to avoid costly errors in business forecasting.</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dirty="0" err="1"/>
              <a:t>Simmhan</a:t>
            </a:r>
            <a:r>
              <a:rPr lang="en-US" dirty="0"/>
              <a:t>, Yogesh L., Beth </a:t>
            </a:r>
            <a:r>
              <a:rPr lang="en-US" dirty="0" err="1"/>
              <a:t>Plale</a:t>
            </a:r>
            <a:r>
              <a:rPr lang="en-US" dirty="0"/>
              <a:t>, and Dennis Gannon. "A survey of data provenance techniques." </a:t>
            </a:r>
            <a:r>
              <a:rPr lang="en-US" i="1" dirty="0"/>
              <a:t>Computer Science Department, Indiana University, Bloomington IN</a:t>
            </a:r>
            <a:r>
              <a:rPr lang="en-US" dirty="0"/>
              <a:t> 47405 (2005): 69.</a:t>
            </a:r>
          </a:p>
        </p:txBody>
      </p:sp>
    </p:spTree>
    <p:extLst>
      <p:ext uri="{BB962C8B-B14F-4D97-AF65-F5344CB8AC3E}">
        <p14:creationId xmlns:p14="http://schemas.microsoft.com/office/powerpoint/2010/main" val="39376714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a:xfrm>
            <a:off x="838200" y="3446489"/>
            <a:ext cx="10515600" cy="2605348"/>
          </a:xfrm>
        </p:spPr>
        <p:txBody>
          <a:bodyPr/>
          <a:lstStyle/>
          <a:p>
            <a:r>
              <a:rPr lang="nb-NO" sz="1200" dirty="0"/>
              <a:t>$ aws dynamodb create-table \</a:t>
            </a:r>
          </a:p>
          <a:p>
            <a:r>
              <a:rPr lang="nb-NO" sz="1200" dirty="0"/>
              <a:t>    --table-name frequent-sales \</a:t>
            </a:r>
          </a:p>
          <a:p>
            <a:r>
              <a:rPr lang="nb-NO" sz="1200" dirty="0"/>
              <a:t>    --attribute-definitions AttributeName=dataset,AttributeType=S AttributeName=timestamp,AttributeType=S \</a:t>
            </a:r>
          </a:p>
          <a:p>
            <a:r>
              <a:rPr lang="nb-NO" sz="1200" dirty="0"/>
              <a:t>    --key-schema AttributeName=dataset,KeyType=HASH AttributeName=timestamp,KeyType=RANGE \</a:t>
            </a:r>
          </a:p>
          <a:p>
            <a:r>
              <a:rPr lang="nb-NO" sz="1200" dirty="0"/>
              <a:t>    --provisioned-throughput ReadCapacityUnits=1,WriteCapacityUnits=1</a:t>
            </a:r>
          </a:p>
          <a:p>
            <a:endParaRPr lang="en-US" sz="1200" dirty="0"/>
          </a:p>
          <a:p>
            <a:r>
              <a:rPr lang="nb-NO" sz="1200" dirty="0"/>
              <a:t>$ aws dynamodb list-tables</a:t>
            </a:r>
          </a:p>
          <a:p>
            <a:endParaRPr lang="nb-NO" sz="1200" dirty="0"/>
          </a:p>
          <a:p>
            <a:r>
              <a:rPr lang="en-US" sz="1200" dirty="0"/>
              <a:t>$ </a:t>
            </a:r>
            <a:r>
              <a:rPr lang="en-US" sz="1200" dirty="0" err="1"/>
              <a:t>aws</a:t>
            </a:r>
            <a:r>
              <a:rPr lang="en-US" sz="1200" dirty="0"/>
              <a:t> </a:t>
            </a:r>
            <a:r>
              <a:rPr lang="en-US" sz="1200" dirty="0" err="1"/>
              <a:t>dynamodb</a:t>
            </a:r>
            <a:r>
              <a:rPr lang="en-US" sz="1200" dirty="0"/>
              <a:t> delete-table --table-name </a:t>
            </a:r>
            <a:r>
              <a:rPr lang="nb-NO" sz="1200" dirty="0"/>
              <a:t>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a:xfrm>
            <a:off x="838200" y="365125"/>
            <a:ext cx="10515600" cy="1325563"/>
          </a:xfrm>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270</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it-IT" dirty="0"/>
              <a:t>Create a </a:t>
            </a:r>
            <a:r>
              <a:rPr lang="it-IT" dirty="0" err="1"/>
              <a:t>table</a:t>
            </a:r>
            <a:r>
              <a:rPr lang="it-IT" dirty="0"/>
              <a:t> `</a:t>
            </a:r>
            <a:r>
              <a:rPr lang="it-IT" dirty="0" err="1"/>
              <a:t>frequent</a:t>
            </a:r>
            <a:r>
              <a:rPr lang="it-IT" dirty="0"/>
              <a:t>-sales` with a composite key</a:t>
            </a:r>
          </a:p>
          <a:p>
            <a:pPr lvl="1"/>
            <a:r>
              <a:rPr lang="it-IT" dirty="0"/>
              <a:t>`dataset`: </a:t>
            </a:r>
            <a:r>
              <a:rPr lang="it-IT" dirty="0" err="1"/>
              <a:t>String</a:t>
            </a:r>
            <a:endParaRPr lang="it-IT" dirty="0"/>
          </a:p>
          <a:p>
            <a:pPr lvl="1"/>
            <a:r>
              <a:rPr lang="it-IT" dirty="0"/>
              <a:t>`</a:t>
            </a:r>
            <a:r>
              <a:rPr lang="it-IT" dirty="0" err="1"/>
              <a:t>timestamp</a:t>
            </a:r>
            <a:r>
              <a:rPr lang="it-IT" dirty="0"/>
              <a:t>`: </a:t>
            </a:r>
            <a:r>
              <a:rPr lang="it-IT" dirty="0" err="1"/>
              <a:t>String</a:t>
            </a:r>
            <a:endParaRPr lang="en-US" dirty="0"/>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it-IT" dirty="0"/>
              <a:t>NOSQL storage: </a:t>
            </a:r>
            <a:r>
              <a:rPr lang="it-IT" dirty="0" err="1"/>
              <a:t>DynamoDB</a:t>
            </a:r>
            <a:endParaRPr lang="en-US" dirty="0"/>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dirty="0"/>
              <a:t>Reading data from DynamoDB might not reflect the results of a recent write</a:t>
            </a:r>
          </a:p>
          <a:p>
            <a:endParaRPr lang="en-US" dirty="0"/>
          </a:p>
          <a:p>
            <a:r>
              <a:rPr lang="en-US" dirty="0"/>
              <a:t>Eventually Consistent Reads (default)</a:t>
            </a:r>
          </a:p>
          <a:p>
            <a:pPr lvl="1"/>
            <a:r>
              <a:rPr lang="en-US" dirty="0"/>
              <a:t>Response might include stale data</a:t>
            </a:r>
          </a:p>
          <a:p>
            <a:pPr lvl="1"/>
            <a:r>
              <a:rPr lang="en-US" dirty="0"/>
              <a:t>After short time, the response should return the latest data</a:t>
            </a:r>
          </a:p>
          <a:p>
            <a:r>
              <a:rPr lang="en-US" dirty="0"/>
              <a:t>Strongly Consistent Reads</a:t>
            </a:r>
          </a:p>
          <a:p>
            <a:pPr lvl="1"/>
            <a:r>
              <a:rPr lang="en-US" dirty="0"/>
              <a:t>Response includes the most up-to-date data</a:t>
            </a:r>
          </a:p>
          <a:p>
            <a:pPr lvl="1"/>
            <a:r>
              <a:rPr lang="en-US" dirty="0"/>
              <a:t>A strongly consistent read might not be available if there is a network delay or outage</a:t>
            </a:r>
          </a:p>
          <a:p>
            <a:pPr lvl="2"/>
            <a:r>
              <a:rPr lang="en-US" dirty="0"/>
              <a:t>In this case, DynamoDB may return a server error (HTTP 500)</a:t>
            </a:r>
          </a:p>
          <a:p>
            <a:pPr lvl="1"/>
            <a:r>
              <a:rPr lang="en-US" dirty="0"/>
              <a:t>Strongly consistent reads may have higher latency than eventually consistent reads</a:t>
            </a:r>
          </a:p>
          <a:p>
            <a:pPr lvl="1"/>
            <a:r>
              <a:rPr lang="en-US"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271</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it-IT" dirty="0"/>
              <a:t>NOSQL storage: </a:t>
            </a:r>
            <a:r>
              <a:rPr lang="it-IT" dirty="0" err="1"/>
              <a:t>DynamoDB</a:t>
            </a:r>
            <a:endParaRPr lang="en-US" dirty="0"/>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dirty="0"/>
              <a:t>Provisioned mode: specify the #reads and #writes per second</a:t>
            </a:r>
          </a:p>
          <a:p>
            <a:pPr lvl="1"/>
            <a:r>
              <a:rPr lang="en-US" dirty="0"/>
              <a:t>You have predictable application traffic or traffic ramps gradually   </a:t>
            </a:r>
          </a:p>
          <a:p>
            <a:pPr lvl="1"/>
            <a:r>
              <a:rPr lang="en-US" dirty="0"/>
              <a:t>You can forecast capacity requirements to control costs</a:t>
            </a:r>
          </a:p>
          <a:p>
            <a:r>
              <a:rPr lang="en-US" dirty="0"/>
              <a:t>One read capacity unit</a:t>
            </a:r>
          </a:p>
          <a:p>
            <a:pPr lvl="1"/>
            <a:r>
              <a:rPr lang="en-US" dirty="0"/>
              <a:t>One strongly consistent read per second, two eventually consistent reads per second</a:t>
            </a:r>
          </a:p>
          <a:p>
            <a:pPr lvl="1"/>
            <a:r>
              <a:rPr lang="en-US" dirty="0"/>
              <a:t>RCUs also depend on the item size (a read is up to 4 KB in size), if item size is 8 KB</a:t>
            </a:r>
          </a:p>
          <a:p>
            <a:pPr lvl="2"/>
            <a:r>
              <a:rPr lang="en-US" dirty="0"/>
              <a:t>2 RCUs to sustain one strongly consistent read per second</a:t>
            </a:r>
          </a:p>
          <a:p>
            <a:pPr lvl="2"/>
            <a:r>
              <a:rPr lang="en-US" dirty="0"/>
              <a:t>1 RCU if you choose eventually consistent reads</a:t>
            </a:r>
          </a:p>
          <a:p>
            <a:r>
              <a:rPr lang="en-US"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272</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dirty="0"/>
              <a:t>$ </a:t>
            </a:r>
            <a:r>
              <a:rPr lang="en-US" dirty="0" err="1"/>
              <a:t>aws</a:t>
            </a:r>
            <a:r>
              <a:rPr lang="en-US" dirty="0"/>
              <a:t> </a:t>
            </a:r>
            <a:r>
              <a:rPr lang="en-US" dirty="0" err="1"/>
              <a:t>dynamodb</a:t>
            </a:r>
            <a:r>
              <a:rPr lang="en-US" dirty="0"/>
              <a:t> put-item</a:t>
            </a:r>
            <a:br>
              <a:rPr lang="en-US" dirty="0"/>
            </a:br>
            <a:r>
              <a:rPr lang="en-US" dirty="0"/>
              <a:t>    --table-name frequent-sales</a:t>
            </a:r>
            <a:br>
              <a:rPr lang="en-US" dirty="0"/>
            </a:br>
            <a:r>
              <a:rPr lang="en-US" dirty="0"/>
              <a:t>    --item '{"dataset": {"S": "sales"}, "timestamp": {"S": "1611226870"}, "bar": {"S": "</a:t>
            </a:r>
            <a:r>
              <a:rPr lang="en-US" dirty="0" err="1"/>
              <a:t>foobar</a:t>
            </a:r>
            <a:r>
              <a:rPr lang="en-US" dirty="0"/>
              <a:t>"}}'</a:t>
            </a:r>
          </a:p>
          <a:p>
            <a:endParaRPr lang="en-US" dirty="0"/>
          </a:p>
          <a:p>
            <a:r>
              <a:rPr lang="en-US" dirty="0"/>
              <a:t>$ </a:t>
            </a:r>
            <a:r>
              <a:rPr lang="en-US" dirty="0" err="1"/>
              <a:t>aws</a:t>
            </a:r>
            <a:r>
              <a:rPr lang="en-US" dirty="0"/>
              <a:t> </a:t>
            </a:r>
            <a:r>
              <a:rPr lang="en-US" dirty="0" err="1"/>
              <a:t>dynamodb</a:t>
            </a:r>
            <a:r>
              <a:rPr lang="en-US" dirty="0"/>
              <a:t> query</a:t>
            </a:r>
            <a:br>
              <a:rPr lang="en-US" dirty="0"/>
            </a:br>
            <a:r>
              <a:rPr lang="en-US" dirty="0"/>
              <a:t>    --table-name frequent-sales</a:t>
            </a:r>
            <a:br>
              <a:rPr lang="en-US" dirty="0"/>
            </a:br>
            <a:r>
              <a:rPr lang="en-US" dirty="0"/>
              <a:t>    --key-condition-expression "dataset = :n" </a:t>
            </a:r>
            <a:br>
              <a:rPr lang="en-US" dirty="0"/>
            </a:br>
            <a:r>
              <a:rPr lang="en-US" dirty="0"/>
              <a:t>    --expression-attribute-values '{":n":{"</a:t>
            </a:r>
            <a:r>
              <a:rPr lang="en-US" dirty="0" err="1"/>
              <a:t>S":"sales</a:t>
            </a:r>
            <a:r>
              <a:rPr lang="en-US"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it-IT" dirty="0"/>
              <a:t>NOSQL storage: </a:t>
            </a:r>
            <a:r>
              <a:rPr lang="it-IT" dirty="0" err="1"/>
              <a:t>DynamoDB</a:t>
            </a:r>
            <a:endParaRPr lang="en-US" dirty="0"/>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273</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it-IT" dirty="0"/>
              <a:t>Put a new item and </a:t>
            </a:r>
            <a:r>
              <a:rPr lang="it-IT" dirty="0" err="1"/>
              <a:t>get</a:t>
            </a:r>
            <a:r>
              <a:rPr lang="it-IT" dirty="0"/>
              <a:t> </a:t>
            </a:r>
            <a:r>
              <a:rPr lang="it-IT" dirty="0" err="1"/>
              <a:t>it</a:t>
            </a:r>
            <a:r>
              <a:rPr lang="it-IT" dirty="0"/>
              <a:t> back </a:t>
            </a:r>
            <a:endParaRPr lang="en-US" dirty="0"/>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274</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30313138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dirty="0"/>
              <a:t>Lambda: attaching a role</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275</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01081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276</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277</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278</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6576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it-IT" dirty="0"/>
              <a:t>Lambda: create a </a:t>
            </a:r>
            <a:r>
              <a:rPr lang="it-IT" dirty="0" err="1"/>
              <a:t>function</a:t>
            </a:r>
            <a:endParaRPr lang="en-US" dirty="0"/>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279</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dirty="0">
                <a:hlinkClick r:id="rId3"/>
              </a:rPr>
              <a:t>https://console.aws.amazon.com/lambda/home?region=us-east-1#/functions</a:t>
            </a:r>
            <a:r>
              <a:rPr lang="en-US" dirty="0"/>
              <a:t> </a:t>
            </a:r>
          </a:p>
        </p:txBody>
      </p:sp>
    </p:spTree>
    <p:extLst>
      <p:ext uri="{BB962C8B-B14F-4D97-AF65-F5344CB8AC3E}">
        <p14:creationId xmlns:p14="http://schemas.microsoft.com/office/powerpoint/2010/main" val="1067205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dirty="0"/>
              <a:t>Astronomers are creating an international Virtual Observatory </a:t>
            </a:r>
          </a:p>
          <a:p>
            <a:pPr lvl="1"/>
            <a:r>
              <a:rPr lang="en-US" dirty="0"/>
              <a:t>A federation of all the world significant astronomical data resources coupled with provision of the computational resources needed to exploit the data scientifically</a:t>
            </a:r>
          </a:p>
          <a:p>
            <a:pPr lvl="1"/>
            <a:r>
              <a:rPr lang="en-US" dirty="0"/>
              <a:t>Astronomy changed from being an individualistic to a collective enterprise</a:t>
            </a:r>
          </a:p>
          <a:p>
            <a:pPr lvl="1"/>
            <a:r>
              <a:rPr lang="en-US" dirty="0"/>
              <a:t>Telescope time is devoted/allocated to systematic sky surveys and analysis is performed using data from the archives</a:t>
            </a:r>
          </a:p>
          <a:p>
            <a:pPr lvl="1"/>
            <a:r>
              <a:rPr lang="en-US" dirty="0"/>
              <a:t>Astronomers are increasingly relying on data that they did not take themselves</a:t>
            </a:r>
          </a:p>
          <a:p>
            <a:pPr lvl="1"/>
            <a:r>
              <a:rPr lang="en-US" dirty="0"/>
              <a:t>Raw data bear many instrumental signatures that must be removed 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28</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dirty="0"/>
              <a:t>Mann, Bob. "Some data derivation and provenance issues in astronomy." </a:t>
            </a:r>
            <a:r>
              <a:rPr lang="en-US" i="1" dirty="0"/>
              <a:t>Workshop on Data Derivation and Provenance, Chicago</a:t>
            </a:r>
            <a:r>
              <a:rPr lang="en-US" dirty="0"/>
              <a:t>. 2002.</a:t>
            </a:r>
            <a:br>
              <a:rPr lang="en-US" dirty="0"/>
            </a:br>
            <a:r>
              <a:rPr lang="en-US" dirty="0">
                <a:hlinkClick r:id="rId3"/>
              </a:rPr>
              <a:t>https://www.esa.int/Science_Exploration/Space_Science/Webb/Webb_inspects_the_heart_of_the_Phantom_Galaxy</a:t>
            </a:r>
            <a:r>
              <a:rPr lang="en-US"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a:xfrm>
            <a:off x="838200" y="365125"/>
            <a:ext cx="10515600" cy="1325563"/>
          </a:xfrm>
        </p:spPr>
        <p:txBody>
          <a:bodyPr/>
          <a:lstStyle/>
          <a:p>
            <a:r>
              <a:rPr lang="it-IT" dirty="0"/>
              <a:t>Lambda: create a </a:t>
            </a:r>
            <a:r>
              <a:rPr lang="it-IT" dirty="0" err="1"/>
              <a:t>function</a:t>
            </a:r>
            <a:endParaRPr lang="en-US" dirty="0"/>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a:xfrm>
            <a:off x="838200" y="1700499"/>
            <a:ext cx="10515600" cy="4351338"/>
          </a:xfrm>
        </p:spPr>
        <p:txBody>
          <a:bodyPr/>
          <a:lstStyle/>
          <a:p>
            <a:r>
              <a:rPr lang="en-US" dirty="0"/>
              <a:t>Manually creating the functions is cumbersome</a:t>
            </a:r>
          </a:p>
          <a:p>
            <a:pPr lvl="1"/>
            <a:r>
              <a:rPr lang="en-US" dirty="0"/>
              <a:t>We must copy and paste code</a:t>
            </a:r>
          </a:p>
          <a:p>
            <a:pPr lvl="1"/>
            <a:r>
              <a:rPr lang="en-US" dirty="0"/>
              <a:t>No automatic testing</a:t>
            </a:r>
          </a:p>
          <a:p>
            <a:pPr lvl="1"/>
            <a:r>
              <a:rPr lang="en-US" dirty="0"/>
              <a:t>No debugging</a:t>
            </a:r>
          </a:p>
          <a:p>
            <a:pPr lvl="1"/>
            <a:r>
              <a:rPr lang="en-US" dirty="0"/>
              <a:t>No IDE support (and not all languages </a:t>
            </a:r>
            <a:r>
              <a:rPr lang="en-US"/>
              <a:t>are supported)</a:t>
            </a:r>
            <a:endParaRPr lang="en-US" dirty="0"/>
          </a:p>
          <a:p>
            <a:r>
              <a:rPr lang="en-US"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280</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dirty="0"/>
              <a:t>Get the latest IntelliJ IDEA</a:t>
            </a:r>
          </a:p>
          <a:p>
            <a:pPr lvl="1"/>
            <a:r>
              <a:rPr lang="en-US" dirty="0"/>
              <a:t>Install the `AWS Toolkit`</a:t>
            </a:r>
          </a:p>
          <a:p>
            <a:pPr lvl="1"/>
            <a:r>
              <a:rPr lang="en-US" dirty="0"/>
              <a:t>Copy the credentials</a:t>
            </a:r>
            <a:br>
              <a:rPr lang="en-US" dirty="0">
                <a:latin typeface="Consolas" panose="020B0609020204030204" pitchFamily="49" charset="0"/>
              </a:rPr>
            </a:br>
            <a:r>
              <a:rPr lang="en-US" sz="1600" dirty="0">
                <a:latin typeface="Consolas" panose="020B0609020204030204" pitchFamily="49" charset="0"/>
              </a:rPr>
              <a:t>cp ~/.</a:t>
            </a:r>
            <a:r>
              <a:rPr lang="en-US" sz="1600" dirty="0" err="1">
                <a:latin typeface="Consolas" panose="020B0609020204030204" pitchFamily="49" charset="0"/>
              </a:rPr>
              <a:t>aws</a:t>
            </a:r>
            <a:r>
              <a:rPr lang="en-US" sz="1600" dirty="0">
                <a:latin typeface="Consolas" panose="020B0609020204030204" pitchFamily="49" charset="0"/>
              </a:rPr>
              <a:t>/credentials ~/.</a:t>
            </a:r>
            <a:r>
              <a:rPr lang="en-US" sz="1600" dirty="0" err="1">
                <a:latin typeface="Consolas" panose="020B0609020204030204" pitchFamily="49" charset="0"/>
              </a:rPr>
              <a:t>aws</a:t>
            </a:r>
            <a:r>
              <a:rPr lang="en-US" sz="1600" dirty="0">
                <a:latin typeface="Consolas" panose="020B0609020204030204" pitchFamily="49" charset="0"/>
              </a:rPr>
              <a:t>/config</a:t>
            </a:r>
          </a:p>
          <a:p>
            <a:pPr lvl="1"/>
            <a:r>
              <a:rPr lang="en-US" dirty="0"/>
              <a:t>Clone the repo </a:t>
            </a:r>
            <a:br>
              <a:rPr lang="en-US" dirty="0"/>
            </a:br>
            <a:r>
              <a:rPr lang="en-US" sz="1600" dirty="0">
                <a:latin typeface="Consolas" panose="020B0609020204030204" pitchFamily="49" charset="0"/>
              </a:rPr>
              <a:t>git clone </a:t>
            </a:r>
            <a:r>
              <a:rPr lang="en-US" sz="1600" dirty="0">
                <a:latin typeface="Consolas" panose="020B0609020204030204" pitchFamily="49" charset="0"/>
                <a:hlinkClick r:id="rId2"/>
              </a:rPr>
              <a:t>https://github.com/w4bo/bigdata-aws/</a:t>
            </a:r>
            <a:r>
              <a:rPr lang="en-US" sz="1600" dirty="0">
                <a:latin typeface="Consolas" panose="020B0609020204030204" pitchFamily="49" charset="0"/>
              </a:rPr>
              <a:t> </a:t>
            </a:r>
          </a:p>
          <a:p>
            <a:pPr lvl="1"/>
            <a:r>
              <a:rPr lang="en-US" dirty="0"/>
              <a:t>Import `lab01-lambda` as a Gradle project</a:t>
            </a:r>
          </a:p>
          <a:p>
            <a:pPr lvl="1"/>
            <a:r>
              <a:rPr lang="en-US" dirty="0"/>
              <a:t>Verify that the project builds</a:t>
            </a:r>
            <a:br>
              <a:rPr lang="en-US" dirty="0"/>
            </a:br>
            <a:r>
              <a:rPr lang="en-US" sz="1600" dirty="0">
                <a:latin typeface="Consolas" panose="020B0609020204030204" pitchFamily="49" charset="0"/>
              </a:rPr>
              <a:t>./</a:t>
            </a:r>
            <a:r>
              <a:rPr lang="en-US" sz="1600" dirty="0" err="1">
                <a:latin typeface="Consolas" panose="020B0609020204030204" pitchFamily="49" charset="0"/>
              </a:rPr>
              <a:t>gradlew</a:t>
            </a:r>
            <a:endParaRPr lang="en-US" sz="160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923314" y="1922540"/>
            <a:ext cx="4430486"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281</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it-IT" dirty="0"/>
              <a:t>AWS Toolkit</a:t>
            </a:r>
            <a:endParaRPr lang="en-US" dirty="0"/>
          </a:p>
        </p:txBody>
      </p:sp>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282</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dirty="0"/>
              <a:t>Click on `AWS Explorer`</a:t>
            </a:r>
          </a:p>
          <a:p>
            <a:pPr lvl="1"/>
            <a:r>
              <a:rPr lang="en-US" dirty="0"/>
              <a:t>You can see the `</a:t>
            </a:r>
            <a:r>
              <a:rPr lang="en-US" dirty="0" err="1"/>
              <a:t>helloworld</a:t>
            </a:r>
            <a:r>
              <a:rPr lang="en-US" dirty="0"/>
              <a:t>` function</a:t>
            </a:r>
          </a:p>
          <a:p>
            <a:pPr lvl="1"/>
            <a:r>
              <a:rPr lang="en-US"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Test the existing code locally</a:t>
            </a:r>
          </a:p>
          <a:p>
            <a:pPr lvl="1"/>
            <a:r>
              <a:rPr lang="en-US" dirty="0"/>
              <a:t>With Gradle</a:t>
            </a:r>
          </a:p>
          <a:p>
            <a:pPr lvl="1"/>
            <a:r>
              <a:rPr lang="en-US" dirty="0"/>
              <a:t>Or with local Lambda execution</a:t>
            </a:r>
          </a:p>
          <a:p>
            <a:endParaRPr lang="en-US" dirty="0"/>
          </a:p>
          <a:p>
            <a:r>
              <a:rPr lang="en-US" dirty="0"/>
              <a:t>Deploy a new Lambda function from the existing code</a:t>
            </a:r>
          </a:p>
          <a:p>
            <a:pPr lvl="1"/>
            <a:r>
              <a:rPr lang="en-US" dirty="0"/>
              <a:t>Right click on AWS Explorer &gt; Lambda</a:t>
            </a:r>
          </a:p>
          <a:p>
            <a:pPr lvl="1"/>
            <a:r>
              <a:rPr lang="en-US" dirty="0"/>
              <a:t>Select `Create new AWS Lambda…`</a:t>
            </a:r>
          </a:p>
          <a:p>
            <a:pPr lvl="1"/>
            <a:r>
              <a:rPr lang="en-US" dirty="0"/>
              <a:t>Populate the settings</a:t>
            </a:r>
          </a:p>
          <a:p>
            <a:pPr lvl="1"/>
            <a:r>
              <a:rPr lang="en-US"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283</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dirty="0">
                <a:hlinkClick r:id="rId3"/>
              </a:rPr>
              <a:t>https://aws.amazon.com/lambda/pricing/</a:t>
            </a:r>
            <a:r>
              <a:rPr lang="en-US" dirty="0"/>
              <a:t> </a:t>
            </a:r>
          </a:p>
        </p:txBody>
      </p:sp>
    </p:spTree>
    <p:extLst>
      <p:ext uri="{BB962C8B-B14F-4D97-AF65-F5344CB8AC3E}">
        <p14:creationId xmlns:p14="http://schemas.microsoft.com/office/powerpoint/2010/main" val="3538450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it-IT" dirty="0"/>
              <a:t>AWS Toolkit</a:t>
            </a:r>
            <a:endParaRPr lang="en-US" dirty="0"/>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dirty="0"/>
              <a:t>Check the log for errors and pricing</a:t>
            </a:r>
          </a:p>
          <a:p>
            <a:pPr lvl="1"/>
            <a:r>
              <a:rPr lang="en-US" dirty="0"/>
              <a:t>AWS Toolkit &gt; CloudWatch Logs</a:t>
            </a:r>
          </a:p>
          <a:p>
            <a:pPr lvl="1"/>
            <a:r>
              <a:rPr lang="en-US" dirty="0"/>
              <a:t>Double click on the function name</a:t>
            </a:r>
          </a:p>
          <a:p>
            <a:pPr lvl="1"/>
            <a:r>
              <a:rPr lang="en-US" dirty="0"/>
              <a:t>Double click on the log entry</a:t>
            </a:r>
          </a:p>
        </p:txBody>
      </p:sp>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284</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2"/>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3"/>
          <a:stretch>
            <a:fillRect/>
          </a:stretch>
        </p:blipFill>
        <p:spPr>
          <a:xfrm>
            <a:off x="6172200" y="4354680"/>
            <a:ext cx="5181600" cy="1505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dirty="0"/>
              <a:t>Deploy and execute the HelloWorld.java lambda function</a:t>
            </a:r>
          </a:p>
          <a:p>
            <a:r>
              <a:rPr lang="en-US" dirty="0"/>
              <a:t>Given the created storage: S3 and DynamoDB</a:t>
            </a:r>
          </a:p>
          <a:p>
            <a:pPr lvl="1"/>
            <a:r>
              <a:rPr lang="en-US" dirty="0"/>
              <a:t>Deploy the function `FIM`</a:t>
            </a:r>
          </a:p>
          <a:p>
            <a:pPr lvl="1"/>
            <a:r>
              <a:rPr lang="en-US" dirty="0"/>
              <a:t>Deploy the function `Preprocess`</a:t>
            </a:r>
          </a:p>
          <a:p>
            <a:pPr lvl="1"/>
            <a:r>
              <a:rPr lang="en-US"/>
              <a:t>Run `ReadDataset.java`</a:t>
            </a:r>
            <a:endParaRPr lang="en-US" dirty="0"/>
          </a:p>
          <a:p>
            <a:pPr lvl="1"/>
            <a:r>
              <a:rPr lang="en-US" dirty="0"/>
              <a:t>Check that the table `frequent-sales` has the FIs for the dataset `sales`</a:t>
            </a:r>
          </a:p>
          <a:p>
            <a:r>
              <a:rPr lang="en-US" dirty="0"/>
              <a:t>Some hints</a:t>
            </a:r>
          </a:p>
          <a:p>
            <a:pPr lvl="1"/>
            <a:r>
              <a:rPr lang="en-US" dirty="0"/>
              <a:t>Function names are case sensitive</a:t>
            </a:r>
          </a:p>
          <a:p>
            <a:pPr lvl="1"/>
            <a:r>
              <a:rPr lang="en-US" dirty="0"/>
              <a:t>Some function need more than 128MB of memory</a:t>
            </a:r>
          </a:p>
          <a:p>
            <a:pPr lvl="2"/>
            <a:r>
              <a:rPr lang="en-US"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285</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286</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dirty="0"/>
              <a:t>Data provenance, an example of data management</a:t>
            </a:r>
          </a:p>
          <a:p>
            <a:pPr lvl="1"/>
            <a:r>
              <a:rPr lang="en-US" dirty="0"/>
              <a:t>Metadata pertaining to the history of a data item</a:t>
            </a:r>
          </a:p>
          <a:p>
            <a:pPr lvl="1"/>
            <a:r>
              <a:rPr lang="en-US" dirty="0"/>
              <a:t>Pipeline including the origin of objects and operations they are subjected to</a:t>
            </a:r>
          </a:p>
          <a:p>
            <a:pPr lvl="1"/>
            <a:r>
              <a:rPr lang="en-US" dirty="0"/>
              <a:t>We have a standard: </a:t>
            </a:r>
            <a:r>
              <a:rPr lang="en-US" dirty="0">
                <a:hlinkClick r:id="rId2"/>
              </a:rPr>
              <a:t>https://www.w3.org/TR/prov-dm/</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dirty="0">
                <a:hlinkClick r:id="rId2"/>
              </a:rPr>
              <a:t>https://www.w3.org/TR/prov-dm/</a:t>
            </a:r>
            <a:endParaRPr lang="en-US"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a:t>Handling data pipelines in the Cloud</a:t>
            </a:r>
          </a:p>
          <a:p>
            <a:pPr lvl="1"/>
            <a:r>
              <a:rPr lang="en-US"/>
              <a:t>Introduction to data platforms: shifting from databases to well-integrated data ecosystems</a:t>
            </a:r>
          </a:p>
          <a:p>
            <a:pPr lvl="1"/>
            <a:r>
              <a:rPr lang="en-US"/>
              <a:t>Definition of cloud and taxonomy of cloud services</a:t>
            </a:r>
          </a:p>
          <a:p>
            <a:pPr lvl="1"/>
            <a:r>
              <a:rPr lang="en-US"/>
              <a:t>Introduction to the most relevant Cloud Platforms</a:t>
            </a:r>
          </a:p>
          <a:p>
            <a:pPr lvl="1"/>
            <a:r>
              <a:rPr lang="en-US"/>
              <a:t>Introduction to the billing models that lay behind Cloud Computing services</a:t>
            </a:r>
          </a:p>
          <a:p>
            <a:pPr lvl="1"/>
            <a:r>
              <a:rPr lang="en-US"/>
              <a:t>Cluster migration: on-premises vs on-cloud</a:t>
            </a:r>
          </a:p>
          <a:p>
            <a:pPr lvl="1"/>
            <a:r>
              <a:rPr lang="en-US"/>
              <a:t>Real case studies on a cloud provider</a:t>
            </a:r>
          </a:p>
          <a:p>
            <a:r>
              <a:rPr lang="en-US"/>
              <a:t>Seminars by companies working with cloud and big data platforms</a:t>
            </a:r>
          </a:p>
          <a:p>
            <a:r>
              <a:rPr lang="en-US"/>
              <a:t>Consolidating data pipelines</a:t>
            </a:r>
          </a:p>
          <a:p>
            <a:pPr lvl="1"/>
            <a:r>
              <a:rPr lang="en-US"/>
              <a:t>Information systems, BI, data mining, machine learning</a:t>
            </a:r>
          </a:p>
          <a:p>
            <a:endParaRPr lang="en-US"/>
          </a:p>
          <a:p>
            <a:r>
              <a:rPr lang="en-US"/>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a:xfrm>
            <a:off x="838200" y="365125"/>
            <a:ext cx="10515600" cy="1325563"/>
          </a:xfrm>
        </p:spPr>
        <p:txBody>
          <a:bodyPr>
            <a:normAutofit/>
          </a:bodyPr>
          <a:lstStyle/>
          <a:p>
            <a:r>
              <a:rPr lang="en-US"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a:xfrm>
            <a:off x="838200" y="1825625"/>
            <a:ext cx="5181600" cy="4351338"/>
          </a:xfrm>
        </p:spPr>
        <p:txBody>
          <a:bodyPr/>
          <a:lstStyle/>
          <a:p>
            <a:r>
              <a:rPr lang="it-IT" dirty="0" err="1">
                <a:solidFill>
                  <a:srgbClr val="FF5050"/>
                </a:solidFill>
              </a:rPr>
              <a:t>Entity</a:t>
            </a:r>
            <a:endParaRPr lang="it-IT" dirty="0">
              <a:solidFill>
                <a:srgbClr val="FF5050"/>
              </a:solidFill>
            </a:endParaRPr>
          </a:p>
          <a:p>
            <a:pPr lvl="1"/>
            <a:r>
              <a:rPr lang="en-US" dirty="0"/>
              <a:t>Physical/conceptual things</a:t>
            </a:r>
            <a:endParaRPr lang="it-IT" dirty="0"/>
          </a:p>
          <a:p>
            <a:r>
              <a:rPr lang="en-US" dirty="0">
                <a:solidFill>
                  <a:srgbClr val="FF5050"/>
                </a:solidFill>
              </a:rPr>
              <a:t>Activity</a:t>
            </a:r>
            <a:r>
              <a:rPr lang="en-US" dirty="0"/>
              <a:t> </a:t>
            </a:r>
          </a:p>
          <a:p>
            <a:pPr lvl="1"/>
            <a:r>
              <a:rPr lang="en-US" dirty="0"/>
              <a:t>Dynamic aspects of the world, such as actions</a:t>
            </a:r>
          </a:p>
          <a:p>
            <a:pPr lvl="1"/>
            <a:r>
              <a:rPr lang="en-US" dirty="0"/>
              <a:t>How entities come into existence, often making use of previously existing entities</a:t>
            </a:r>
          </a:p>
          <a:p>
            <a:r>
              <a:rPr lang="en-US" dirty="0">
                <a:solidFill>
                  <a:srgbClr val="FF5050"/>
                </a:solidFill>
              </a:rPr>
              <a:t>Agent</a:t>
            </a:r>
            <a:r>
              <a:rPr lang="en-US" dirty="0"/>
              <a:t> </a:t>
            </a:r>
          </a:p>
          <a:p>
            <a:pPr lvl="1"/>
            <a:r>
              <a:rPr lang="en-US" dirty="0"/>
              <a:t>A person, a piece of software</a:t>
            </a:r>
          </a:p>
          <a:p>
            <a:pPr lvl="1"/>
            <a:r>
              <a:rPr lang="en-US"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a:xfrm>
            <a:off x="838200" y="6119199"/>
            <a:ext cx="10515600" cy="365125"/>
          </a:xfrm>
        </p:spPr>
        <p:txBody>
          <a:bodyPr/>
          <a:lstStyle/>
          <a:p>
            <a:r>
              <a:rPr lang="en-US" dirty="0">
                <a:hlinkClick r:id="rId3"/>
              </a:rPr>
              <a:t>https://www.w3.org/TR/2013/NOTE-prov-primer-20130430/</a:t>
            </a:r>
            <a:r>
              <a:rPr lang="en-US" dirty="0"/>
              <a:t> </a:t>
            </a:r>
          </a:p>
        </p:txBody>
      </p:sp>
    </p:spTree>
    <p:extLst>
      <p:ext uri="{BB962C8B-B14F-4D97-AF65-F5344CB8AC3E}">
        <p14:creationId xmlns:p14="http://schemas.microsoft.com/office/powerpoint/2010/main" val="33365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Use cases for data provenance</a:t>
            </a:r>
          </a:p>
          <a:p>
            <a:endParaRPr lang="en-US" dirty="0"/>
          </a:p>
          <a:p>
            <a:r>
              <a:rPr lang="en-US" dirty="0"/>
              <a:t>Accountability and auditing</a:t>
            </a:r>
          </a:p>
          <a:p>
            <a:r>
              <a:rPr lang="en-US" dirty="0"/>
              <a:t>Data quality</a:t>
            </a:r>
          </a:p>
          <a:p>
            <a:pPr lvl="1"/>
            <a:r>
              <a:rPr lang="en-US" dirty="0"/>
              <a:t>Monitoring of the quality (e.g., accuracy) of the objects produced</a:t>
            </a:r>
          </a:p>
          <a:p>
            <a:pPr lvl="1"/>
            <a:r>
              <a:rPr lang="en-US" dirty="0"/>
              <a:t>Notify when a transformation pipeline is not behaving as expected</a:t>
            </a:r>
          </a:p>
          <a:p>
            <a:r>
              <a:rPr lang="en-US" dirty="0"/>
              <a:t>Debugging</a:t>
            </a:r>
          </a:p>
          <a:p>
            <a:pPr lvl="1"/>
            <a:r>
              <a:rPr lang="en-US" dirty="0"/>
              <a:t>Inferring the cause of pipeline failures is challenging</a:t>
            </a:r>
          </a:p>
          <a:p>
            <a:pPr lvl="1"/>
            <a:r>
              <a:rPr lang="en-US" dirty="0"/>
              <a:t>Store inputs of each operation with versions and environmental settings (RAM, CPUs, etc.)</a:t>
            </a:r>
          </a:p>
          <a:p>
            <a:r>
              <a:rPr lang="en-US"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31</a:t>
            </a:fld>
            <a:endParaRPr lang="it-IT"/>
          </a:p>
        </p:txBody>
      </p:sp>
    </p:spTree>
    <p:extLst>
      <p:ext uri="{BB962C8B-B14F-4D97-AF65-F5344CB8AC3E}">
        <p14:creationId xmlns:p14="http://schemas.microsoft.com/office/powerpoint/2010/main" val="4068593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it-IT" dirty="0"/>
              <a:t>Data </a:t>
            </a:r>
            <a:r>
              <a:rPr lang="it-IT" dirty="0" err="1"/>
              <a:t>versioning</a:t>
            </a:r>
            <a:endParaRPr lang="en-US" dirty="0"/>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dirty="0"/>
              <a:t>Version control </a:t>
            </a:r>
          </a:p>
          <a:p>
            <a:pPr lvl="1"/>
            <a:r>
              <a:rPr lang="en-US" dirty="0"/>
              <a:t>A class of systems responsible for managing changes to computer programs, documents, or data collections</a:t>
            </a:r>
          </a:p>
          <a:p>
            <a:pPr lvl="1"/>
            <a:r>
              <a:rPr lang="en-US" dirty="0"/>
              <a:t>Changes are identified by a number/letter code, termed the revision/version number</a:t>
            </a:r>
          </a:p>
          <a:p>
            <a:r>
              <a:rPr lang="en-US" dirty="0"/>
              <a:t>However, data pipelines is not only about code bult also about</a:t>
            </a:r>
          </a:p>
          <a:p>
            <a:pPr lvl="1"/>
            <a:r>
              <a:rPr lang="en-US" dirty="0"/>
              <a:t>Model Version control</a:t>
            </a:r>
          </a:p>
          <a:p>
            <a:pPr lvl="1"/>
            <a:r>
              <a:rPr lang="en-US" dirty="0"/>
              <a:t>Data Version Control</a:t>
            </a:r>
          </a:p>
          <a:p>
            <a:pPr lvl="1"/>
            <a:r>
              <a:rPr lang="en-US" dirty="0"/>
              <a:t>Model Parameter Tracking</a:t>
            </a:r>
          </a:p>
          <a:p>
            <a:pPr lvl="1"/>
            <a:r>
              <a:rPr lang="en-US"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32</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dirty="0"/>
              <a:t>Support CRUD (Create, Read, Update, Delete) operations with versions</a:t>
            </a:r>
          </a:p>
          <a:p>
            <a:endParaRPr lang="en-US" dirty="0"/>
          </a:p>
          <a:p>
            <a:r>
              <a:rPr lang="en-US" dirty="0"/>
              <a:t>E.g., on AWS (PUT, GET, DELETE), what about update?</a:t>
            </a:r>
          </a:p>
          <a:p>
            <a:endParaRPr lang="en-US" dirty="0"/>
          </a:p>
          <a:p>
            <a:endParaRPr lang="en-US" dirty="0"/>
          </a:p>
          <a:p>
            <a:endParaRPr lang="en-US"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33</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a:hlinkClick r:id="rId2"/>
              </a:rPr>
              <a:t>https://docs.aws.amazon.com/AmazonS3/latest/userguide/versioning-workflows.html</a:t>
            </a:r>
            <a:r>
              <a:rPr lang="en-US"/>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sp>
        <p:nvSpPr>
          <p:cNvPr id="15"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it-IT" dirty="0"/>
              <a:t>Data </a:t>
            </a:r>
            <a:r>
              <a:rPr lang="it-IT" dirty="0" err="1"/>
              <a:t>platform</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Are we done? No!</a:t>
            </a:r>
          </a:p>
          <a:p>
            <a:pPr lvl="1"/>
            <a:r>
              <a:rPr lang="en-US" dirty="0"/>
              <a:t>Metadata can become bigger than data themselves</a:t>
            </a:r>
          </a:p>
          <a:p>
            <a:pPr indent="-285750"/>
            <a:r>
              <a:rPr lang="en-US" dirty="0"/>
              <a:t>We need meta meta-data (or models)...</a:t>
            </a:r>
          </a:p>
          <a:p>
            <a:pPr lvl="1"/>
            <a:r>
              <a:rPr lang="en-US" dirty="0"/>
              <a:t>... chasing our own tails</a:t>
            </a:r>
          </a:p>
          <a:p>
            <a:pPr indent="-285750"/>
            <a:r>
              <a:rPr lang="en-US"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35</a:t>
            </a:fld>
            <a:endParaRPr lang="it-IT"/>
          </a:p>
        </p:txBody>
      </p:sp>
    </p:spTree>
    <p:extLst>
      <p:ext uri="{BB962C8B-B14F-4D97-AF65-F5344CB8AC3E}">
        <p14:creationId xmlns:p14="http://schemas.microsoft.com/office/powerpoint/2010/main" val="342432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629637A9-119A-49DA-BD12-AAC58B377D80}" type="slidenum">
              <a:rPr lang="en-US" smtClean="0"/>
              <a:t>36</a:t>
            </a:fld>
            <a:endParaRPr lang="en-US" dirty="0"/>
          </a:p>
        </p:txBody>
      </p:sp>
      <p:sp>
        <p:nvSpPr>
          <p:cNvPr id="8" name="Segnaposto contenuto 7"/>
          <p:cNvSpPr>
            <a:spLocks noGrp="1"/>
          </p:cNvSpPr>
          <p:nvPr>
            <p:ph idx="13"/>
          </p:nvPr>
        </p:nvSpPr>
        <p:spPr/>
        <p:txBody>
          <a:bodyPr/>
          <a:lstStyle/>
          <a:p>
            <a:endParaRPr lang="en-GB"/>
          </a:p>
        </p:txBody>
      </p:sp>
      <p:pic>
        <p:nvPicPr>
          <p:cNvPr id="1026" name="Picture 2" descr="https://databricks.com/wp-content/uploads/2020/01/data-lakehouse-new.png"/>
          <p:cNvPicPr>
            <a:picLocks noChangeAspect="1" noChangeArrowheads="1"/>
          </p:cNvPicPr>
          <p:nvPr/>
        </p:nvPicPr>
        <p:blipFill rotWithShape="1">
          <a:blip r:embed="rId2">
            <a:extLst>
              <a:ext uri="{28A0092B-C50C-407E-A947-70E740481C1C}">
                <a14:useLocalDpi xmlns:a14="http://schemas.microsoft.com/office/drawing/2010/main" val="0"/>
              </a:ext>
            </a:extLst>
          </a:blip>
          <a:srcRect l="4386" t="9968" r="3730" b="10142"/>
          <a:stretch/>
        </p:blipFill>
        <p:spPr bwMode="auto">
          <a:xfrm>
            <a:off x="1146329" y="1753636"/>
            <a:ext cx="9899342" cy="45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6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GB" dirty="0"/>
              <a:t>Data </a:t>
            </a:r>
            <a:r>
              <a:rPr lang="en-GB" dirty="0" err="1"/>
              <a:t>lakehouse</a:t>
            </a:r>
            <a:endParaRPr lang="en-GB" dirty="0"/>
          </a:p>
        </p:txBody>
      </p:sp>
      <p:sp>
        <p:nvSpPr>
          <p:cNvPr id="6" name="Segnaposto contenuto 5"/>
          <p:cNvSpPr>
            <a:spLocks noGrp="1"/>
          </p:cNvSpPr>
          <p:nvPr>
            <p:ph idx="1"/>
          </p:nvPr>
        </p:nvSpPr>
        <p:spPr/>
        <p:txBody>
          <a:bodyPr/>
          <a:lstStyle/>
          <a:p>
            <a:r>
              <a:rPr lang="en-US" dirty="0"/>
              <a:t>Key technologies used to implement </a:t>
            </a:r>
            <a:br>
              <a:rPr lang="en-US" dirty="0"/>
            </a:br>
            <a:r>
              <a:rPr lang="en-US" dirty="0"/>
              <a:t>open source Data </a:t>
            </a:r>
            <a:r>
              <a:rPr lang="en-US" dirty="0" err="1"/>
              <a:t>Lakehouses</a:t>
            </a:r>
            <a:endParaRPr lang="en-US" dirty="0"/>
          </a:p>
          <a:p>
            <a:pPr lvl="1"/>
            <a:r>
              <a:rPr lang="en-US" dirty="0" err="1"/>
              <a:t>Databricks</a:t>
            </a:r>
            <a:r>
              <a:rPr lang="en-US" dirty="0"/>
              <a:t>’ Delta Lake</a:t>
            </a:r>
          </a:p>
          <a:p>
            <a:pPr lvl="1"/>
            <a:r>
              <a:rPr lang="en-US" dirty="0"/>
              <a:t>Apache </a:t>
            </a:r>
            <a:r>
              <a:rPr lang="en-US" dirty="0" err="1"/>
              <a:t>Hudi</a:t>
            </a:r>
            <a:endParaRPr lang="en-US" dirty="0"/>
          </a:p>
          <a:p>
            <a:pPr lvl="1"/>
            <a:r>
              <a:rPr lang="en-US" dirty="0"/>
              <a:t>Apache Iceberg</a:t>
            </a:r>
            <a:endParaRPr lang="en-GB" dirty="0"/>
          </a:p>
        </p:txBody>
      </p:sp>
      <p:sp>
        <p:nvSpPr>
          <p:cNvPr id="5" name="Segnaposto numero diapositiva 4"/>
          <p:cNvSpPr>
            <a:spLocks noGrp="1"/>
          </p:cNvSpPr>
          <p:nvPr>
            <p:ph type="sldNum" sz="quarter" idx="12"/>
          </p:nvPr>
        </p:nvSpPr>
        <p:spPr/>
        <p:txBody>
          <a:bodyPr/>
          <a:lstStyle/>
          <a:p>
            <a:fld id="{629637A9-119A-49DA-BD12-AAC58B377D80}" type="slidenum">
              <a:rPr lang="en-US" smtClean="0"/>
              <a:t>37</a:t>
            </a:fld>
            <a:endParaRPr lang="en-US" dirty="0"/>
          </a:p>
        </p:txBody>
      </p:sp>
      <p:sp>
        <p:nvSpPr>
          <p:cNvPr id="7" name="Segnaposto contenuto 6"/>
          <p:cNvSpPr>
            <a:spLocks noGrp="1"/>
          </p:cNvSpPr>
          <p:nvPr>
            <p:ph idx="13"/>
          </p:nvPr>
        </p:nvSpPr>
        <p:spPr/>
        <p:txBody>
          <a:bodyPr/>
          <a:lstStyle/>
          <a:p>
            <a:r>
              <a:rPr lang="en-GB" dirty="0">
                <a:hlinkClick r:id="rId2"/>
              </a:rPr>
              <a:t>https://databricks.com/blog/2021/05/19/evolution-to-the-data-lakehouse.html</a:t>
            </a:r>
            <a:r>
              <a:rPr lang="en-GB"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warehouse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Data </a:t>
                      </a:r>
                      <a:r>
                        <a:rPr lang="it-IT" sz="1000" b="1" dirty="0" err="1">
                          <a:effectLst/>
                          <a:latin typeface="Helvetica" panose="020B0604020202020204" pitchFamily="34" charset="0"/>
                          <a:cs typeface="Helvetica" panose="020B0604020202020204" pitchFamily="34" charset="0"/>
                        </a:rPr>
                        <a:t>lake</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it-IT" sz="1000" b="1" kern="1200" dirty="0">
                          <a:solidFill>
                            <a:schemeClr val="tx1"/>
                          </a:solidFill>
                          <a:effectLst/>
                          <a:latin typeface="Helvetica" panose="020B0604020202020204" pitchFamily="34" charset="0"/>
                          <a:ea typeface="+mn-ea"/>
                          <a:cs typeface="Helvetica" panose="020B0604020202020204" pitchFamily="34" charset="0"/>
                        </a:rPr>
                        <a:t>Data </a:t>
                      </a:r>
                      <a:r>
                        <a:rPr lang="it-IT" sz="1000" b="1" kern="1200" dirty="0" err="1">
                          <a:solidFill>
                            <a:schemeClr val="tx1"/>
                          </a:solidFill>
                          <a:effectLst/>
                          <a:latin typeface="Helvetica" panose="020B0604020202020204" pitchFamily="34" charset="0"/>
                          <a:ea typeface="+mn-ea"/>
                          <a:cs typeface="Helvetica" panose="020B0604020202020204" pitchFamily="34" charset="0"/>
                        </a:rPr>
                        <a:t>lake</a:t>
                      </a:r>
                      <a:r>
                        <a:rPr lang="it-IT" sz="1000" b="1" dirty="0" err="1">
                          <a:effectLst/>
                          <a:latin typeface="Helvetica" panose="020B0604020202020204" pitchFamily="34" charset="0"/>
                          <a:cs typeface="Helvetica" panose="020B0604020202020204" pitchFamily="34" charset="0"/>
                        </a:rPr>
                        <a:t>house</a:t>
                      </a:r>
                      <a:endParaRPr lang="en-GB" sz="1000" b="1" kern="120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it-IT" sz="1000" b="1">
                          <a:effectLst/>
                          <a:latin typeface="Helvetica" panose="020B0604020202020204" pitchFamily="34" charset="0"/>
                          <a:cs typeface="Helvetica" panose="020B0604020202020204" pitchFamily="34" charset="0"/>
                        </a:rPr>
                        <a:t>Data format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dirty="0" err="1">
                          <a:effectLst/>
                          <a:latin typeface="Helvetica" panose="020B0604020202020204" pitchFamily="34" charset="0"/>
                          <a:cs typeface="Helvetica" panose="020B0604020202020204" pitchFamily="34" charset="0"/>
                        </a:rPr>
                        <a:t>Closed</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proprietary</a:t>
                      </a:r>
                      <a:r>
                        <a:rPr lang="it-IT" sz="1000" dirty="0">
                          <a:effectLst/>
                          <a:latin typeface="Helvetica" panose="020B0604020202020204" pitchFamily="34" charset="0"/>
                          <a:cs typeface="Helvetica" panose="020B0604020202020204" pitchFamily="34" charset="0"/>
                        </a:rPr>
                        <a:t>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b="1" dirty="0">
                          <a:effectLst/>
                          <a:latin typeface="Helvetica" panose="020B0604020202020204" pitchFamily="34" charset="0"/>
                          <a:cs typeface="Helvetica" panose="020B0604020202020204" pitchFamily="34" charset="0"/>
                        </a:rPr>
                        <a:t>Open format</a:t>
                      </a:r>
                      <a:r>
                        <a:rPr lang="it-IT" sz="1000" b="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it-IT" sz="1000" b="1">
                          <a:effectLst/>
                          <a:latin typeface="Helvetica" panose="020B0604020202020204" pitchFamily="34" charset="0"/>
                          <a:cs typeface="Helvetica" panose="020B0604020202020204" pitchFamily="34" charset="0"/>
                        </a:rPr>
                        <a:t>Types of data</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All types</a:t>
                      </a:r>
                      <a:r>
                        <a:rPr lang="en-US" sz="100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All types: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it-IT" sz="1000" b="1">
                          <a:effectLst/>
                          <a:latin typeface="Helvetica" panose="020B0604020202020204" pitchFamily="34" charset="0"/>
                          <a:cs typeface="Helvetica" panose="020B0604020202020204" pitchFamily="34" charset="0"/>
                        </a:rPr>
                        <a:t>Data access</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Open APIs </a:t>
                      </a:r>
                      <a:r>
                        <a:rPr lang="en-US" sz="100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Open APIs 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it-IT" sz="1000" b="1">
                          <a:effectLst/>
                          <a:latin typeface="Helvetica" panose="020B0604020202020204" pitchFamily="34" charset="0"/>
                          <a:cs typeface="Helvetica" panose="020B0604020202020204" pitchFamily="34" charset="0"/>
                        </a:rPr>
                        <a:t>Reliability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High quality</a:t>
                      </a:r>
                      <a:r>
                        <a:rPr lang="en-US" sz="100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err="1">
                          <a:effectLst/>
                          <a:latin typeface="Helvetica" panose="020B0604020202020204" pitchFamily="34" charset="0"/>
                          <a:cs typeface="Helvetica" panose="020B0604020202020204" pitchFamily="34" charset="0"/>
                        </a:rPr>
                        <a:t>Low</a:t>
                      </a:r>
                      <a:r>
                        <a:rPr lang="it-IT" sz="1000" dirty="0">
                          <a:effectLst/>
                          <a:latin typeface="Helvetica" panose="020B0604020202020204" pitchFamily="34" charset="0"/>
                          <a:cs typeface="Helvetica" panose="020B0604020202020204" pitchFamily="34" charset="0"/>
                        </a:rPr>
                        <a:t> </a:t>
                      </a:r>
                      <a:r>
                        <a:rPr lang="it-IT" sz="1000" dirty="0" err="1">
                          <a:effectLst/>
                          <a:latin typeface="Helvetica" panose="020B0604020202020204" pitchFamily="34" charset="0"/>
                          <a:cs typeface="Helvetica" panose="020B0604020202020204" pitchFamily="34" charset="0"/>
                        </a:rPr>
                        <a:t>quality</a:t>
                      </a:r>
                      <a:r>
                        <a:rPr lang="it-IT" sz="1000" dirty="0">
                          <a:effectLst/>
                          <a:latin typeface="Helvetica" panose="020B0604020202020204" pitchFamily="34" charset="0"/>
                          <a:cs typeface="Helvetica" panose="020B0604020202020204" pitchFamily="34" charset="0"/>
                        </a:rPr>
                        <a:t>, data </a:t>
                      </a:r>
                      <a:r>
                        <a:rPr lang="it-IT" sz="1000" dirty="0" err="1">
                          <a:effectLst/>
                          <a:latin typeface="Helvetica" panose="020B0604020202020204" pitchFamily="34" charset="0"/>
                          <a:cs typeface="Helvetica" panose="020B0604020202020204" pitchFamily="34" charset="0"/>
                        </a:rPr>
                        <a:t>swamp</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it-IT" sz="1000" b="1">
                          <a:effectLst/>
                          <a:latin typeface="Helvetica" panose="020B0604020202020204" pitchFamily="34" charset="0"/>
                          <a:cs typeface="Helvetica" panose="020B0604020202020204" pitchFamily="34" charset="0"/>
                        </a:rPr>
                        <a:t>Governance and security</a:t>
                      </a:r>
                      <a:br>
                        <a:rPr lang="it-IT" sz="1000" b="1">
                          <a:effectLst/>
                          <a:latin typeface="Helvetica" panose="020B0604020202020204" pitchFamily="34" charset="0"/>
                          <a:cs typeface="Helvetica" panose="020B0604020202020204" pitchFamily="34" charset="0"/>
                        </a:rPr>
                      </a:b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dirty="0">
                          <a:effectLst/>
                          <a:latin typeface="Helvetica" panose="020B0604020202020204" pitchFamily="34" charset="0"/>
                          <a:cs typeface="Helvetica" panose="020B0604020202020204" pitchFamily="34" charset="0"/>
                        </a:rPr>
                        <a:t>Fine-grained</a:t>
                      </a:r>
                      <a:r>
                        <a:rPr lang="en-US" sz="100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it-IT" sz="1000" b="1">
                          <a:effectLst/>
                          <a:latin typeface="Helvetica" panose="020B0604020202020204" pitchFamily="34" charset="0"/>
                          <a:cs typeface="Helvetica" panose="020B0604020202020204" pitchFamily="34" charset="0"/>
                        </a:rPr>
                        <a:t>Performance</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it-IT" sz="1000" b="1"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it-IT" sz="1000" b="1">
                          <a:effectLst/>
                          <a:latin typeface="Helvetica" panose="020B0604020202020204" pitchFamily="34" charset="0"/>
                          <a:cs typeface="Helvetica" panose="020B0604020202020204" pitchFamily="34" charset="0"/>
                        </a:rPr>
                        <a:t>Scalability</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dirty="0">
                          <a:effectLst/>
                          <a:latin typeface="Helvetica" panose="020B0604020202020204" pitchFamily="34" charset="0"/>
                          <a:cs typeface="Helvetica" panose="020B0604020202020204" pitchFamily="34" charset="0"/>
                        </a:rPr>
                        <a:t>Scales</a:t>
                      </a:r>
                      <a:r>
                        <a:rPr lang="en-US" sz="100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it-IT" sz="1000" b="1">
                          <a:effectLst/>
                          <a:latin typeface="Helvetica" panose="020B0604020202020204" pitchFamily="34" charset="0"/>
                          <a:cs typeface="Helvetica" panose="020B0604020202020204" pitchFamily="34" charset="0"/>
                        </a:rPr>
                        <a:t>Use case support</a:t>
                      </a:r>
                      <a:endParaRPr lang="it-IT" sz="100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it-IT" sz="1000" dirty="0">
                          <a:effectLst/>
                          <a:latin typeface="Helvetica" panose="020B0604020202020204" pitchFamily="34" charset="0"/>
                          <a:cs typeface="Helvetica" panose="020B0604020202020204" pitchFamily="34" charset="0"/>
                        </a:rPr>
                        <a:t>Limited to machine </a:t>
                      </a:r>
                      <a:r>
                        <a:rPr lang="it-IT" sz="1000" dirty="0" err="1">
                          <a:effectLst/>
                          <a:latin typeface="Helvetica" panose="020B0604020202020204" pitchFamily="34" charset="0"/>
                          <a:cs typeface="Helvetica" panose="020B0604020202020204" pitchFamily="34" charset="0"/>
                        </a:rPr>
                        <a:t>learning</a:t>
                      </a:r>
                      <a:endParaRPr lang="it-IT" sz="100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en-US" dirty="0"/>
              <a:t>Data fabric enables frictionless access and sharing of data in a distributed data environment</a:t>
            </a:r>
          </a:p>
          <a:p>
            <a:pPr lvl="1"/>
            <a:r>
              <a:rPr lang="en-US" dirty="0"/>
              <a:t>It enables </a:t>
            </a:r>
            <a:r>
              <a:rPr lang="en-US" b="1" dirty="0"/>
              <a:t>a single and consistent data management framework</a:t>
            </a:r>
            <a:r>
              <a:rPr lang="en-US" dirty="0"/>
              <a:t>, which allows seamless data access and processing by design across otherwise </a:t>
            </a:r>
            <a:r>
              <a:rPr lang="en-US" dirty="0" err="1"/>
              <a:t>siloed</a:t>
            </a:r>
            <a:r>
              <a:rPr lang="en-US" dirty="0"/>
              <a:t> storage</a:t>
            </a:r>
          </a:p>
          <a:p>
            <a:pPr lvl="1"/>
            <a:r>
              <a:rPr lang="en-US" dirty="0"/>
              <a:t>Leverages </a:t>
            </a:r>
            <a:r>
              <a:rPr lang="en-US" b="1" dirty="0"/>
              <a:t>both human and machine capabilities </a:t>
            </a:r>
            <a:r>
              <a:rPr lang="en-US" dirty="0"/>
              <a:t>to access data in place or support its consolidation where appropriate</a:t>
            </a:r>
          </a:p>
          <a:p>
            <a:pPr lvl="1"/>
            <a:r>
              <a:rPr lang="en-US" b="1" dirty="0"/>
              <a:t>Continuously</a:t>
            </a:r>
            <a:r>
              <a:rPr lang="en-US" dirty="0"/>
              <a:t> identifies and connects data from disparate applications to discover unique, business-relevant relationships between the available data points</a:t>
            </a:r>
          </a:p>
          <a:p>
            <a:r>
              <a:rPr lang="en-US" dirty="0"/>
              <a:t>It is a unified architecture with an integrated set of technologies and services</a:t>
            </a:r>
          </a:p>
          <a:p>
            <a:pPr lvl="1"/>
            <a:r>
              <a:rPr lang="en-US" dirty="0"/>
              <a:t>Designed to deliver </a:t>
            </a:r>
            <a:r>
              <a:rPr lang="en-US" b="1" dirty="0"/>
              <a:t>integrated and enriched data </a:t>
            </a:r>
            <a:r>
              <a:rPr lang="en-US" dirty="0"/>
              <a:t>– at the right time, in the right method, and to the right data consumer – in support of both operational and analytical workloads</a:t>
            </a:r>
          </a:p>
          <a:p>
            <a:pPr lvl="1"/>
            <a:r>
              <a:rPr lang="en-US" dirty="0"/>
              <a:t>Combines key data management technologies – such as data catalog, data governance, data integration, data pipelining, and data orchestration</a:t>
            </a:r>
          </a:p>
          <a:p>
            <a:pPr lvl="1"/>
            <a:endParaRPr lang="en-US" dirty="0"/>
          </a:p>
          <a:p>
            <a:pPr lvl="1"/>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38</a:t>
            </a:fld>
            <a:endParaRPr lang="it-IT"/>
          </a:p>
        </p:txBody>
      </p:sp>
      <p:sp>
        <p:nvSpPr>
          <p:cNvPr id="6" name="Segnaposto contenuto 5"/>
          <p:cNvSpPr>
            <a:spLocks noGrp="1"/>
          </p:cNvSpPr>
          <p:nvPr>
            <p:ph idx="13"/>
          </p:nvPr>
        </p:nvSpPr>
        <p:spPr/>
        <p:txBody>
          <a:bodyPr/>
          <a:lstStyle/>
          <a:p>
            <a:r>
              <a:rPr lang="en-US" dirty="0"/>
              <a:t>Gartner, 2019 </a:t>
            </a:r>
            <a:r>
              <a:rPr lang="en-US" dirty="0">
                <a:hlinkClick r:id="rId2"/>
              </a:rPr>
              <a:t>https://www.gartner.com/en/newsroom/press-releases/2019-02-18-gartner-identifies-top-10-data-and-analytics-technolo</a:t>
            </a:r>
            <a:r>
              <a:rPr lang="en-US" dirty="0"/>
              <a:t> </a:t>
            </a:r>
            <a:br>
              <a:rPr lang="en-US" dirty="0"/>
            </a:br>
            <a:r>
              <a:rPr lang="en-US" dirty="0"/>
              <a:t>Gartner, 2021 </a:t>
            </a:r>
            <a:r>
              <a:rPr lang="en-US" dirty="0">
                <a:hlinkClick r:id="rId3"/>
              </a:rPr>
              <a:t>https://www.gartner.com/smarterwithgartner/data-fabric-architecture-is-key-to-modernizing-data-management-and-integration</a:t>
            </a:r>
            <a:r>
              <a:rPr lang="en-US" dirty="0"/>
              <a:t> </a:t>
            </a:r>
            <a:br>
              <a:rPr lang="en-US" dirty="0"/>
            </a:br>
            <a:r>
              <a:rPr lang="en-US" dirty="0"/>
              <a:t>K2View Whitepaper: What is a Data Fabric? The Complete Guide, 2021</a:t>
            </a:r>
            <a:endParaRPr lang="en-GB" dirty="0"/>
          </a:p>
        </p:txBody>
      </p:sp>
      <p:sp>
        <p:nvSpPr>
          <p:cNvPr id="2" name="Titolo 1"/>
          <p:cNvSpPr>
            <a:spLocks noGrp="1"/>
          </p:cNvSpPr>
          <p:nvPr>
            <p:ph type="title"/>
          </p:nvPr>
        </p:nvSpPr>
        <p:spPr/>
        <p:txBody>
          <a:bodyPr/>
          <a:lstStyle/>
          <a:p>
            <a:r>
              <a:rPr lang="en-GB" dirty="0"/>
              <a:t>Data fabric</a:t>
            </a:r>
          </a:p>
        </p:txBody>
      </p:sp>
    </p:spTree>
    <p:extLst>
      <p:ext uri="{BB962C8B-B14F-4D97-AF65-F5344CB8AC3E}">
        <p14:creationId xmlns:p14="http://schemas.microsoft.com/office/powerpoint/2010/main" val="2360713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39</a:t>
            </a:fld>
            <a:endParaRPr lang="it-IT"/>
          </a:p>
        </p:txBody>
      </p:sp>
      <p:sp>
        <p:nvSpPr>
          <p:cNvPr id="6" name="Segnaposto contenuto 5"/>
          <p:cNvSpPr>
            <a:spLocks noGrp="1"/>
          </p:cNvSpPr>
          <p:nvPr>
            <p:ph idx="13"/>
          </p:nvPr>
        </p:nvSpPr>
        <p:spPr/>
        <p:txBody>
          <a:bodyPr/>
          <a:lstStyle/>
          <a:p>
            <a:r>
              <a:rPr lang="en-GB" dirty="0">
                <a:hlinkClick r:id="rId2"/>
              </a:rPr>
              <a:t>https://www.irion-edm.com/data-management-insights/gartner-data-summit-irion-representative-vendor-for-data-fabric-technology/</a:t>
            </a:r>
            <a:r>
              <a:rPr lang="en-GB" dirty="0"/>
              <a:t> </a:t>
            </a:r>
          </a:p>
        </p:txBody>
      </p:sp>
      <p:sp>
        <p:nvSpPr>
          <p:cNvPr id="2" name="Titolo 1"/>
          <p:cNvSpPr>
            <a:spLocks noGrp="1"/>
          </p:cNvSpPr>
          <p:nvPr>
            <p:ph type="title"/>
          </p:nvPr>
        </p:nvSpPr>
        <p:spPr/>
        <p:txBody>
          <a:bodyPr/>
          <a:lstStyle/>
          <a:p>
            <a:r>
              <a:rPr lang="en-GB" dirty="0"/>
              <a:t>Data fabric</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lstStyle/>
          <a:p>
            <a:r>
              <a:rPr lang="it-IT" dirty="0"/>
              <a:t>Roadmap</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9"/>
            <a:ext cx="10515600" cy="4351338"/>
          </a:xfrm>
        </p:spPr>
        <p:txBody>
          <a:bodyPr/>
          <a:lstStyle/>
          <a:p>
            <a:r>
              <a:rPr lang="en-US" dirty="0"/>
              <a:t>Why going cloud?</a:t>
            </a:r>
          </a:p>
          <a:p>
            <a:r>
              <a:rPr lang="en-US" dirty="0"/>
              <a:t>From databases to data platforms</a:t>
            </a:r>
          </a:p>
          <a:p>
            <a:r>
              <a:rPr lang="en-US" dirty="0"/>
              <a:t>Managed services</a:t>
            </a:r>
          </a:p>
          <a:p>
            <a:r>
              <a:rPr lang="en-US" dirty="0"/>
              <a:t>Creating data pipelines in the cloud (in AWS)</a:t>
            </a:r>
          </a:p>
          <a:p>
            <a:r>
              <a:rPr lang="en-US" dirty="0"/>
              <a:t>Billing and cloud migration</a:t>
            </a:r>
          </a:p>
          <a:p>
            <a:endParaRPr lang="en-US" dirty="0"/>
          </a:p>
          <a:p>
            <a:r>
              <a:rPr lang="en-US" dirty="0"/>
              <a:t>Since we will cover several data needs, how familiar are you with the following tools/languages?</a:t>
            </a:r>
          </a:p>
          <a:p>
            <a:pPr lvl="1"/>
            <a:r>
              <a:rPr lang="en-US" dirty="0">
                <a:hlinkClick r:id="rId2"/>
              </a:rPr>
              <a:t>https://forms.gle/2DibVSdNgrgWTdVF6</a:t>
            </a:r>
            <a:endParaRPr lang="en-US" dirty="0"/>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a:t>
            </a:fld>
            <a:endParaRPr lang="it-IT"/>
          </a:p>
        </p:txBody>
      </p:sp>
      <p:pic>
        <p:nvPicPr>
          <p:cNvPr id="6" name="Segnaposto contenuto 5">
            <a:extLst>
              <a:ext uri="{FF2B5EF4-FFF2-40B4-BE49-F238E27FC236}">
                <a16:creationId xmlns:a16="http://schemas.microsoft.com/office/drawing/2014/main" id="{7CF6D0B1-3F6F-1C96-B179-43FF6BAE70AC}"/>
              </a:ext>
            </a:extLst>
          </p:cNvPr>
          <p:cNvPicPr>
            <a:picLocks noGrp="1" noChangeAspect="1"/>
          </p:cNvPicPr>
          <p:nvPr>
            <p:ph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9749" y="5409811"/>
            <a:ext cx="1284051" cy="1284051"/>
          </a:xfrm>
        </p:spPr>
      </p:pic>
    </p:spTree>
    <p:extLst>
      <p:ext uri="{BB962C8B-B14F-4D97-AF65-F5344CB8AC3E}">
        <p14:creationId xmlns:p14="http://schemas.microsoft.com/office/powerpoint/2010/main" val="2318913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40</a:t>
            </a:fld>
            <a:endParaRPr lang="it-IT"/>
          </a:p>
        </p:txBody>
      </p:sp>
      <p:sp>
        <p:nvSpPr>
          <p:cNvPr id="6" name="Segnaposto contenuto 5"/>
          <p:cNvSpPr>
            <a:spLocks noGrp="1"/>
          </p:cNvSpPr>
          <p:nvPr>
            <p:ph idx="13"/>
          </p:nvPr>
        </p:nvSpPr>
        <p:spPr/>
        <p:txBody>
          <a:bodyPr/>
          <a:lstStyle/>
          <a:p>
            <a:r>
              <a:rPr lang="en-US" dirty="0"/>
              <a:t>Gartner, 2021 </a:t>
            </a:r>
            <a:r>
              <a:rPr lang="en-US" dirty="0">
                <a:hlinkClick r:id="rId2"/>
              </a:rPr>
              <a:t>https://www.gartner.com/smarterwithgartner/data-fabric-architecture-is-key-to-modernizing-data-management-and-integration</a:t>
            </a:r>
            <a:endParaRPr lang="en-GB" dirty="0"/>
          </a:p>
        </p:txBody>
      </p:sp>
      <p:sp>
        <p:nvSpPr>
          <p:cNvPr id="2" name="Titolo 1"/>
          <p:cNvSpPr>
            <a:spLocks noGrp="1"/>
          </p:cNvSpPr>
          <p:nvPr>
            <p:ph type="title"/>
          </p:nvPr>
        </p:nvSpPr>
        <p:spPr/>
        <p:txBody>
          <a:bodyPr/>
          <a:lstStyle/>
          <a:p>
            <a:r>
              <a:rPr lang="en-GB" dirty="0"/>
              <a:t>Data fabric</a:t>
            </a:r>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From DevOps to </a:t>
            </a:r>
            <a:r>
              <a:rPr lang="en-US" dirty="0" err="1"/>
              <a:t>DataOps</a:t>
            </a:r>
            <a:endParaRPr lang="en-US" dirty="0"/>
          </a:p>
          <a:p>
            <a:pPr lvl="1"/>
            <a:r>
              <a:rPr lang="en-US" i="1" dirty="0"/>
              <a:t>“A collaborative data management practice focused on improving the </a:t>
            </a:r>
            <a:br>
              <a:rPr lang="en-US" i="1" dirty="0"/>
            </a:br>
            <a:r>
              <a:rPr lang="en-US" i="1" dirty="0"/>
              <a:t>communication, integration and automation of data flows between </a:t>
            </a:r>
            <a:br>
              <a:rPr lang="en-US" i="1" dirty="0"/>
            </a:br>
            <a:r>
              <a:rPr lang="en-US" i="1" dirty="0"/>
              <a:t>data managers and data consumers across an organization”</a:t>
            </a:r>
          </a:p>
          <a:p>
            <a:pPr lvl="1"/>
            <a:r>
              <a:rPr lang="en-US" dirty="0"/>
              <a:t>Data analytics improved in terms of velocity, quality, predictability and </a:t>
            </a:r>
            <a:br>
              <a:rPr lang="en-US" dirty="0"/>
            </a:br>
            <a:r>
              <a:rPr lang="en-US" dirty="0"/>
              <a:t>scale of software engineering and deployment</a:t>
            </a:r>
          </a:p>
          <a:p>
            <a:r>
              <a:rPr lang="en-US" dirty="0"/>
              <a:t>Some key rules</a:t>
            </a:r>
          </a:p>
          <a:p>
            <a:pPr lvl="1"/>
            <a:r>
              <a:rPr lang="en-US" dirty="0"/>
              <a:t>Establish progress and performance measurements at every stage</a:t>
            </a:r>
          </a:p>
          <a:p>
            <a:pPr lvl="1"/>
            <a:r>
              <a:rPr lang="en-US" dirty="0"/>
              <a:t>Automate as many stages of the data flow as possible</a:t>
            </a:r>
          </a:p>
          <a:p>
            <a:pPr lvl="1"/>
            <a:r>
              <a:rPr lang="it-IT" dirty="0" err="1"/>
              <a:t>Establish</a:t>
            </a:r>
            <a:r>
              <a:rPr lang="it-IT" dirty="0"/>
              <a:t> </a:t>
            </a:r>
            <a:r>
              <a:rPr lang="it-IT" dirty="0" err="1"/>
              <a:t>governance</a:t>
            </a:r>
            <a:r>
              <a:rPr lang="it-IT" dirty="0"/>
              <a:t> discipline (</a:t>
            </a:r>
            <a:r>
              <a:rPr lang="it-IT" i="1" dirty="0" err="1"/>
              <a:t>governance</a:t>
            </a:r>
            <a:r>
              <a:rPr lang="it-IT" i="1" dirty="0"/>
              <a:t>-</a:t>
            </a:r>
            <a:r>
              <a:rPr lang="it-IT" i="1" dirty="0" err="1"/>
              <a:t>as</a:t>
            </a:r>
            <a:r>
              <a:rPr lang="it-IT" i="1" dirty="0"/>
              <a:t>-code</a:t>
            </a:r>
            <a:r>
              <a:rPr lang="it-IT" dirty="0"/>
              <a:t>)</a:t>
            </a:r>
          </a:p>
          <a:p>
            <a:pPr lvl="1"/>
            <a:r>
              <a:rPr lang="en-US" dirty="0"/>
              <a:t>Design process for growth and extensibility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41</a:t>
            </a:fld>
            <a:endParaRPr lang="it-IT"/>
          </a:p>
        </p:txBody>
      </p:sp>
      <p:sp>
        <p:nvSpPr>
          <p:cNvPr id="6" name="Segnaposto contenuto 5"/>
          <p:cNvSpPr>
            <a:spLocks noGrp="1"/>
          </p:cNvSpPr>
          <p:nvPr>
            <p:ph idx="13"/>
          </p:nvPr>
        </p:nvSpPr>
        <p:spPr/>
        <p:txBody>
          <a:bodyPr/>
          <a:lstStyle/>
          <a:p>
            <a:r>
              <a:rPr lang="en-GB" dirty="0"/>
              <a:t>Gartner, 2020 </a:t>
            </a:r>
            <a:r>
              <a:rPr lang="en-GB" dirty="0">
                <a:hlinkClick r:id="rId2"/>
              </a:rPr>
              <a:t>https://www.gartner.com/smarterwithgartner/how-dataops-amplifies-data-and-analytics-business-value</a:t>
            </a:r>
            <a:br>
              <a:rPr lang="en-GB" dirty="0"/>
            </a:br>
            <a:r>
              <a:rPr lang="en-GB" dirty="0"/>
              <a:t>Andy Palmer, 2015 </a:t>
            </a:r>
            <a:r>
              <a:rPr lang="en-GB" dirty="0">
                <a:hlinkClick r:id="rId3"/>
              </a:rPr>
              <a:t>https://www.tamr.com/blog/from-devops-to-dataops-by-andy-palmer/</a:t>
            </a:r>
            <a:r>
              <a:rPr lang="en-GB" dirty="0"/>
              <a:t> </a:t>
            </a:r>
            <a:br>
              <a:rPr lang="en-GB" dirty="0"/>
            </a:br>
            <a:r>
              <a:rPr lang="en-GB" dirty="0"/>
              <a:t>William </a:t>
            </a:r>
            <a:r>
              <a:rPr lang="en-GB" dirty="0" err="1"/>
              <a:t>Vorhies</a:t>
            </a:r>
            <a:r>
              <a:rPr lang="en-GB" dirty="0"/>
              <a:t>, 2017 </a:t>
            </a:r>
            <a:r>
              <a:rPr lang="en-GB" dirty="0">
                <a:hlinkClick r:id="rId4"/>
              </a:rPr>
              <a:t>https://www.datasciencecentral.com/profiles/blogs/dataops-it-s-a-secret</a:t>
            </a:r>
            <a:r>
              <a:rPr lang="en-GB" dirty="0"/>
              <a:t> </a:t>
            </a:r>
          </a:p>
        </p:txBody>
      </p:sp>
      <p:sp>
        <p:nvSpPr>
          <p:cNvPr id="2" name="Titolo 1"/>
          <p:cNvSpPr>
            <a:spLocks noGrp="1"/>
          </p:cNvSpPr>
          <p:nvPr>
            <p:ph type="title"/>
          </p:nvPr>
        </p:nvSpPr>
        <p:spPr/>
        <p:txBody>
          <a:bodyPr/>
          <a:lstStyle/>
          <a:p>
            <a:r>
              <a:rPr lang="en-GB" dirty="0" err="1"/>
              <a:t>DataOps</a:t>
            </a:r>
            <a:endParaRPr lang="en-GB" dirty="0"/>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Distributed data architecture, under centralized governance and standardization for interoperability, enabled by a shared and harmonized self-serve data infrastructure</a:t>
            </a:r>
          </a:p>
          <a:p>
            <a:pPr lvl="1"/>
            <a:r>
              <a:rPr lang="en-US" dirty="0"/>
              <a:t>Domain-oriented decentralized data ownership</a:t>
            </a:r>
          </a:p>
          <a:p>
            <a:pPr lvl="2"/>
            <a:r>
              <a:rPr lang="en-US" dirty="0"/>
              <a:t>Decentralization and distribution of responsibility to people who are closest to the data, in order </a:t>
            </a:r>
            <a:br>
              <a:rPr lang="en-US" dirty="0"/>
            </a:br>
            <a:r>
              <a:rPr lang="en-US" dirty="0"/>
              <a:t>to support continuous change and scalability</a:t>
            </a:r>
          </a:p>
          <a:p>
            <a:pPr lvl="2"/>
            <a:r>
              <a:rPr lang="en-US" dirty="0"/>
              <a:t>Each domain exposes its own op/analytical APIs</a:t>
            </a:r>
          </a:p>
          <a:p>
            <a:pPr lvl="1"/>
            <a:r>
              <a:rPr lang="en-US" dirty="0"/>
              <a:t>Data as a product (</a:t>
            </a:r>
            <a:r>
              <a:rPr lang="en-US" i="1" dirty="0"/>
              <a:t>quantum</a:t>
            </a:r>
            <a:r>
              <a:rPr lang="en-US" dirty="0"/>
              <a:t>)</a:t>
            </a:r>
          </a:p>
          <a:p>
            <a:pPr lvl="2"/>
            <a:r>
              <a:rPr lang="en-US" dirty="0"/>
              <a:t>Products must be discoverable, addressable, trustworthy, self-describing, secure</a:t>
            </a:r>
          </a:p>
          <a:p>
            <a:pPr lvl="1"/>
            <a:r>
              <a:rPr lang="en-US" dirty="0"/>
              <a:t>Self-serve data infrastructure as a platform</a:t>
            </a:r>
          </a:p>
          <a:p>
            <a:pPr lvl="2"/>
            <a:r>
              <a:rPr lang="en-US" dirty="0"/>
              <a:t>High-level abstraction of infrastructure to provision and manage the lifecycle of data products</a:t>
            </a:r>
          </a:p>
          <a:p>
            <a:pPr lvl="1"/>
            <a:r>
              <a:rPr lang="en-US" dirty="0"/>
              <a:t>Federated computational governance</a:t>
            </a:r>
          </a:p>
          <a:p>
            <a:pPr lvl="2"/>
            <a:r>
              <a:rPr lang="en-US" dirty="0"/>
              <a:t>A governance model that embraces decentralization and domain self-sovereignty, interoperability through global standardization, a dynamic topology, automated execution of decisions by the platform</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42</a:t>
            </a:fld>
            <a:endParaRPr lang="it-IT"/>
          </a:p>
        </p:txBody>
      </p:sp>
      <p:sp>
        <p:nvSpPr>
          <p:cNvPr id="6" name="Segnaposto contenuto 5"/>
          <p:cNvSpPr>
            <a:spLocks noGrp="1"/>
          </p:cNvSpPr>
          <p:nvPr>
            <p:ph idx="13"/>
          </p:nvPr>
        </p:nvSpPr>
        <p:spPr/>
        <p:txBody>
          <a:bodyPr/>
          <a:lstStyle/>
          <a:p>
            <a:r>
              <a:rPr lang="en-GB" dirty="0" err="1"/>
              <a:t>Zhamak</a:t>
            </a:r>
            <a:r>
              <a:rPr lang="en-GB" dirty="0"/>
              <a:t> </a:t>
            </a:r>
            <a:r>
              <a:rPr lang="en-GB" dirty="0" err="1"/>
              <a:t>Dehghani</a:t>
            </a:r>
            <a:r>
              <a:rPr lang="en-GB" dirty="0"/>
              <a:t>, 2019 </a:t>
            </a:r>
            <a:r>
              <a:rPr lang="en-GB" dirty="0">
                <a:hlinkClick r:id="rId3"/>
              </a:rPr>
              <a:t>https://martinfowler.com/articles/data-monolith-to-mesh.html</a:t>
            </a:r>
            <a:br>
              <a:rPr lang="en-GB" dirty="0"/>
            </a:br>
            <a:r>
              <a:rPr lang="en-GB" dirty="0" err="1"/>
              <a:t>Zhamak</a:t>
            </a:r>
            <a:r>
              <a:rPr lang="en-GB" dirty="0"/>
              <a:t> </a:t>
            </a:r>
            <a:r>
              <a:rPr lang="en-GB" dirty="0" err="1"/>
              <a:t>Dehghani</a:t>
            </a:r>
            <a:r>
              <a:rPr lang="en-GB" dirty="0"/>
              <a:t>, 2020 </a:t>
            </a:r>
            <a:r>
              <a:rPr lang="en-GB" dirty="0">
                <a:hlinkClick r:id="rId4"/>
              </a:rPr>
              <a:t>https://martinfowler.com/articles/data-mesh-principles.html</a:t>
            </a:r>
            <a:r>
              <a:rPr lang="en-GB" dirty="0"/>
              <a:t> </a:t>
            </a:r>
          </a:p>
        </p:txBody>
      </p:sp>
      <p:sp>
        <p:nvSpPr>
          <p:cNvPr id="2" name="Titolo 1"/>
          <p:cNvSpPr>
            <a:spLocks noGrp="1"/>
          </p:cNvSpPr>
          <p:nvPr>
            <p:ph type="title"/>
          </p:nvPr>
        </p:nvSpPr>
        <p:spPr/>
        <p:txBody>
          <a:bodyPr/>
          <a:lstStyle/>
          <a:p>
            <a:r>
              <a:rPr lang="en-GB" dirty="0"/>
              <a:t>Data mesh</a:t>
            </a:r>
          </a:p>
        </p:txBody>
      </p:sp>
    </p:spTree>
    <p:extLst>
      <p:ext uri="{BB962C8B-B14F-4D97-AF65-F5344CB8AC3E}">
        <p14:creationId xmlns:p14="http://schemas.microsoft.com/office/powerpoint/2010/main" val="2528891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chor="t"/>
          <a:lstStyle/>
          <a:p>
            <a:r>
              <a:rPr lang="en-US" dirty="0"/>
              <a:t>A data fabric and a data mesh both provide an architectural framework to access data across multiple technologies and platforms</a:t>
            </a:r>
          </a:p>
          <a:p>
            <a:pPr lvl="1"/>
            <a:r>
              <a:rPr lang="en-US" dirty="0"/>
              <a:t>Data fabric</a:t>
            </a:r>
          </a:p>
          <a:p>
            <a:pPr lvl="2"/>
            <a:r>
              <a:rPr lang="en-US" dirty="0"/>
              <a:t>Attempts to centralize and coordinate data management</a:t>
            </a:r>
          </a:p>
          <a:p>
            <a:pPr lvl="2"/>
            <a:r>
              <a:rPr lang="en-US" dirty="0"/>
              <a:t>Tackles the complexity of data and metadata in a smart way that works well together</a:t>
            </a:r>
          </a:p>
          <a:p>
            <a:pPr lvl="1"/>
            <a:r>
              <a:rPr lang="en-US" dirty="0"/>
              <a:t>Data mesh</a:t>
            </a:r>
          </a:p>
          <a:p>
            <a:pPr lvl="2"/>
            <a:r>
              <a:rPr lang="en-US" dirty="0"/>
              <a:t>Emphasis on decentralization and data domain autonomy</a:t>
            </a:r>
          </a:p>
          <a:p>
            <a:pPr lvl="2"/>
            <a:r>
              <a:rPr lang="en-US" dirty="0"/>
              <a:t>Focuses on organizational change; it is more about people and process</a:t>
            </a:r>
          </a:p>
          <a:p>
            <a:r>
              <a:rPr lang="en-US" dirty="0"/>
              <a:t>They are design concepts, not things</a:t>
            </a:r>
          </a:p>
          <a:p>
            <a:pPr lvl="1"/>
            <a:r>
              <a:rPr lang="en-US" dirty="0"/>
              <a:t>They are </a:t>
            </a:r>
            <a:r>
              <a:rPr lang="en-US" i="1" dirty="0"/>
              <a:t>not</a:t>
            </a:r>
            <a:r>
              <a:rPr lang="en-US" dirty="0"/>
              <a:t> mutually exclusive</a:t>
            </a:r>
          </a:p>
          <a:p>
            <a:pPr lvl="1"/>
            <a:r>
              <a:rPr lang="en-US" dirty="0"/>
              <a:t>They are architectural frameworks, not architectures</a:t>
            </a:r>
          </a:p>
          <a:p>
            <a:pPr lvl="2"/>
            <a:r>
              <a:rPr lang="en-US" dirty="0"/>
              <a:t>The frameworks must be adapted and customized to your needs, data, processes, and terminology</a:t>
            </a:r>
          </a:p>
          <a:p>
            <a:pPr lvl="2"/>
            <a:r>
              <a:rPr lang="it-IT" dirty="0" err="1"/>
              <a:t>Gartner</a:t>
            </a:r>
            <a:r>
              <a:rPr lang="it-IT" dirty="0"/>
              <a:t> </a:t>
            </a:r>
            <a:r>
              <a:rPr lang="it-IT" dirty="0" err="1"/>
              <a:t>estimates</a:t>
            </a:r>
            <a:r>
              <a:rPr lang="it-IT" dirty="0"/>
              <a:t> </a:t>
            </a:r>
            <a:r>
              <a:rPr lang="en-US" dirty="0"/>
              <a:t>25% of data management vendors will provide a complete data fabric solution by 2024 – up from 5% today</a:t>
            </a:r>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43</a:t>
            </a:fld>
            <a:endParaRPr lang="it-IT"/>
          </a:p>
        </p:txBody>
      </p:sp>
      <p:sp>
        <p:nvSpPr>
          <p:cNvPr id="6" name="Segnaposto contenuto 5"/>
          <p:cNvSpPr>
            <a:spLocks noGrp="1"/>
          </p:cNvSpPr>
          <p:nvPr>
            <p:ph idx="13"/>
          </p:nvPr>
        </p:nvSpPr>
        <p:spPr/>
        <p:txBody>
          <a:bodyPr/>
          <a:lstStyle/>
          <a:p>
            <a:r>
              <a:rPr lang="en-GB" dirty="0"/>
              <a:t>Alex </a:t>
            </a:r>
            <a:r>
              <a:rPr lang="en-GB" dirty="0" err="1"/>
              <a:t>Woodie</a:t>
            </a:r>
            <a:r>
              <a:rPr lang="en-GB" dirty="0"/>
              <a:t>, 2021 </a:t>
            </a:r>
            <a:r>
              <a:rPr lang="en-GB" dirty="0">
                <a:hlinkClick r:id="rId2"/>
              </a:rPr>
              <a:t>https://www.datanami.com/2021/10/25/data-mesh-vs-data-fabric-understanding-the-differences/</a:t>
            </a:r>
            <a:r>
              <a:rPr lang="en-GB" dirty="0"/>
              <a:t> </a:t>
            </a:r>
            <a:br>
              <a:rPr lang="en-GB" dirty="0"/>
            </a:br>
            <a:r>
              <a:rPr lang="en-GB" dirty="0"/>
              <a:t>Dave Wells, 2021 </a:t>
            </a:r>
            <a:r>
              <a:rPr lang="en-GB" dirty="0">
                <a:hlinkClick r:id="rId3"/>
              </a:rPr>
              <a:t>https://www.eckerson.com/articles/data-architecture-complex-vs-complicated</a:t>
            </a:r>
            <a:r>
              <a:rPr lang="en-GB" dirty="0"/>
              <a:t> </a:t>
            </a:r>
          </a:p>
        </p:txBody>
      </p:sp>
      <p:sp>
        <p:nvSpPr>
          <p:cNvPr id="2" name="Titolo 1"/>
          <p:cNvSpPr>
            <a:spLocks noGrp="1"/>
          </p:cNvSpPr>
          <p:nvPr>
            <p:ph type="title"/>
          </p:nvPr>
        </p:nvSpPr>
        <p:spPr/>
        <p:txBody>
          <a:bodyPr/>
          <a:lstStyle/>
          <a:p>
            <a:r>
              <a:rPr lang="en-GB" dirty="0"/>
              <a:t>Data mesh vs data fabric</a:t>
            </a:r>
          </a:p>
        </p:txBody>
      </p:sp>
    </p:spTree>
    <p:extLst>
      <p:ext uri="{BB962C8B-B14F-4D97-AF65-F5344CB8AC3E}">
        <p14:creationId xmlns:p14="http://schemas.microsoft.com/office/powerpoint/2010/main" val="807644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nchor="t"/>
          <a:lstStyle/>
          <a:p>
            <a:r>
              <a:rPr lang="en-US" dirty="0"/>
              <a:t>A data platform on the Hadoop stack requires several tools</a:t>
            </a:r>
          </a:p>
          <a:p>
            <a:endParaRPr lang="en-US" dirty="0"/>
          </a:p>
          <a:p>
            <a:endParaRPr lang="en-US" dirty="0"/>
          </a:p>
          <a:p>
            <a:endParaRPr lang="en-US" dirty="0"/>
          </a:p>
          <a:p>
            <a:endParaRPr lang="en-US" dirty="0"/>
          </a:p>
          <a:p>
            <a:endParaRPr lang="en-US" dirty="0"/>
          </a:p>
          <a:p>
            <a:r>
              <a:rPr lang="en-US" dirty="0"/>
              <a:t>How many levels of complexity are hidden here?</a:t>
            </a:r>
          </a:p>
          <a:p>
            <a:r>
              <a:rPr lang="en-US" dirty="0"/>
              <a:t>How do you provision it?</a:t>
            </a:r>
          </a:p>
          <a:p>
            <a:pPr lvl="1"/>
            <a:r>
              <a:rPr lang="en-US" dirty="0"/>
              <a:t>Manual provisioning on-premises</a:t>
            </a:r>
          </a:p>
          <a:p>
            <a:pPr lvl="1"/>
            <a:r>
              <a:rPr lang="en-US" dirty="0"/>
              <a:t>Semi-automatic provisioning on-premises</a:t>
            </a:r>
          </a:p>
          <a:p>
            <a:pPr lvl="1"/>
            <a:r>
              <a:rPr lang="en-US"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sz="1350" b="1"/>
              <a:t>44</a:t>
            </a:fld>
            <a:endParaRPr lang="en-US" sz="1350" b="1"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Zookeeper</a:t>
                </a:r>
                <a:endParaRPr lang="it-IT" sz="1200" dirty="0">
                  <a:latin typeface="Helvetica" panose="020B0604020202020204" pitchFamily="34" charset="0"/>
                  <a:cs typeface="Helvetica" panose="020B0604020202020204" pitchFamily="34" charset="0"/>
                </a:endParaRP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Map</a:t>
                </a:r>
                <a:r>
                  <a:rPr lang="it-IT" sz="1000" dirty="0">
                    <a:latin typeface="Helvetica" panose="020B0604020202020204" pitchFamily="34" charset="0"/>
                    <a:cs typeface="Helvetica" panose="020B0604020202020204" pitchFamily="34" charset="0"/>
                  </a:rPr>
                  <a:t> Reduce</a:t>
                </a:r>
              </a:p>
              <a:p>
                <a:pPr algn="ctr"/>
                <a:r>
                  <a:rPr lang="it-IT" sz="700" dirty="0">
                    <a:latin typeface="Helvetica" panose="020B0604020202020204" pitchFamily="34" charset="0"/>
                    <a:cs typeface="Helvetica" panose="020B0604020202020204" pitchFamily="34" charset="0"/>
                  </a:rPr>
                  <a:t>Batch</a:t>
                </a:r>
                <a:endParaRPr lang="it-IT" sz="10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HBASE</a:t>
                </a:r>
              </a:p>
              <a:p>
                <a:pPr algn="ctr"/>
                <a:r>
                  <a:rPr lang="it-IT" sz="700" dirty="0" err="1">
                    <a:latin typeface="Helvetica" panose="020B0604020202020204" pitchFamily="34" charset="0"/>
                    <a:cs typeface="Helvetica" panose="020B0604020202020204" pitchFamily="34" charset="0"/>
                  </a:rPr>
                  <a:t>NoSQL</a:t>
                </a:r>
                <a:endParaRPr lang="it-IT" sz="700" dirty="0">
                  <a:latin typeface="Helvetica" panose="020B0604020202020204" pitchFamily="34" charset="0"/>
                  <a:cs typeface="Helvetica" panose="020B0604020202020204" pitchFamily="34" charset="0"/>
                </a:endParaRPr>
              </a:p>
              <a:p>
                <a:pPr algn="ctr"/>
                <a:endParaRPr lang="it-IT"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Pig</a:t>
                </a:r>
                <a:endParaRPr lang="it-IT"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err="1">
                    <a:latin typeface="Helvetica" panose="020B0604020202020204" pitchFamily="34" charset="0"/>
                    <a:cs typeface="Helvetica" panose="020B0604020202020204" pitchFamily="34" charset="0"/>
                  </a:rPr>
                  <a:t>Flink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real-time</a:t>
                </a:r>
              </a:p>
              <a:p>
                <a:pPr algn="ctr"/>
                <a:endParaRPr lang="it-IT"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it-IT" sz="1000" dirty="0" err="1">
                    <a:latin typeface="Helvetica" panose="020B0604020202020204" pitchFamily="34" charset="0"/>
                    <a:cs typeface="Helvetica" panose="020B0604020202020204" pitchFamily="34" charset="0"/>
                  </a:rPr>
                  <a:t>Spark</a:t>
                </a:r>
                <a:endParaRPr lang="it-IT" sz="1000" dirty="0">
                  <a:latin typeface="Helvetica" panose="020B0604020202020204" pitchFamily="34" charset="0"/>
                  <a:cs typeface="Helvetica" panose="020B0604020202020204" pitchFamily="34" charset="0"/>
                </a:endParaRPr>
              </a:p>
              <a:p>
                <a:pPr algn="ctr"/>
                <a:r>
                  <a:rPr lang="it-IT" sz="700" dirty="0">
                    <a:latin typeface="Helvetica" panose="020B0604020202020204" pitchFamily="34" charset="0"/>
                    <a:cs typeface="Helvetica" panose="020B0604020202020204" pitchFamily="34" charset="0"/>
                  </a:rPr>
                  <a:t>in </a:t>
                </a:r>
                <a:r>
                  <a:rPr lang="it-IT" sz="700" dirty="0" err="1">
                    <a:latin typeface="Helvetica" panose="020B0604020202020204" pitchFamily="34" charset="0"/>
                    <a:cs typeface="Helvetica" panose="020B0604020202020204" pitchFamily="34" charset="0"/>
                  </a:rPr>
                  <a:t>mem</a:t>
                </a:r>
                <a:endParaRPr lang="it-IT" sz="700" dirty="0">
                  <a:latin typeface="Helvetica" panose="020B0604020202020204" pitchFamily="34" charset="0"/>
                  <a:cs typeface="Helvetica" panose="020B0604020202020204" pitchFamily="34" charset="0"/>
                </a:endParaRP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it-IT" sz="1000" dirty="0">
                    <a:latin typeface="Helvetica" panose="020B0604020202020204" pitchFamily="34" charset="0"/>
                    <a:cs typeface="Helvetica" panose="020B0604020202020204" pitchFamily="34" charset="0"/>
                  </a:rPr>
                  <a:t>Phoenix</a:t>
                </a:r>
              </a:p>
              <a:p>
                <a:pPr algn="ctr"/>
                <a:endParaRPr lang="it-IT"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latin typeface="Helvetica" panose="020B0604020202020204" pitchFamily="34" charset="0"/>
                    <a:cs typeface="Helvetica" panose="020B0604020202020204" pitchFamily="34" charset="0"/>
                  </a:rPr>
                  <a:t>Others…</a:t>
                </a:r>
              </a:p>
              <a:p>
                <a:pPr algn="ctr"/>
                <a:endParaRPr lang="it-IT"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Hue</a:t>
                </a:r>
                <a:endParaRPr lang="it-IT" sz="1200" dirty="0">
                  <a:latin typeface="Helvetica" panose="020B0604020202020204" pitchFamily="34" charset="0"/>
                  <a:cs typeface="Helvetica" panose="020B0604020202020204" pitchFamily="34" charset="0"/>
                </a:endParaRP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NoSQL</a:t>
                </a:r>
                <a:endParaRPr lang="it-IT" sz="1200" dirty="0">
                  <a:latin typeface="Helvetica" panose="020B0604020202020204" pitchFamily="34" charset="0"/>
                  <a:cs typeface="Helvetica" panose="020B0604020202020204" pitchFamily="34" charset="0"/>
                </a:endParaRP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Helvetica" panose="020B0604020202020204" pitchFamily="34" charset="0"/>
                    <a:cs typeface="Helvetica" panose="020B0604020202020204" pitchFamily="34" charset="0"/>
                  </a:rPr>
                  <a:t>Impala</a:t>
                </a:r>
              </a:p>
              <a:p>
                <a:pPr algn="ctr"/>
                <a:r>
                  <a:rPr lang="it-IT"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latin typeface="Helvetica" panose="020B0604020202020204" pitchFamily="34" charset="0"/>
                    <a:cs typeface="Helvetica" panose="020B0604020202020204" pitchFamily="34" charset="0"/>
                  </a:rPr>
                  <a:t>Airflow</a:t>
                </a:r>
                <a:endParaRPr lang="it-IT" sz="1200" dirty="0">
                  <a:latin typeface="Helvetica" panose="020B0604020202020204" pitchFamily="34" charset="0"/>
                  <a:cs typeface="Helvetica" panose="020B0604020202020204" pitchFamily="34" charset="0"/>
                </a:endParaRP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sz="1000" dirty="0" err="1">
                  <a:latin typeface="Helvetica" panose="020B0604020202020204" pitchFamily="34" charset="0"/>
                  <a:cs typeface="Helvetica" panose="020B0604020202020204" pitchFamily="34" charset="0"/>
                </a:rPr>
                <a:t>Hive</a:t>
              </a:r>
              <a:endParaRPr lang="it-IT"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a:xfrm>
            <a:off x="838200" y="365125"/>
            <a:ext cx="10515600" cy="1325563"/>
          </a:xfrm>
        </p:spPr>
        <p:txBody>
          <a:bodyPr>
            <a:normAutofit/>
          </a:bodyPr>
          <a:lstStyle/>
          <a:p>
            <a:r>
              <a:rPr lang="it-IT" dirty="0"/>
              <a:t>On-</a:t>
            </a:r>
            <a:r>
              <a:rPr lang="it-IT" dirty="0" err="1"/>
              <a:t>premises</a:t>
            </a:r>
            <a:r>
              <a:rPr lang="it-IT" dirty="0"/>
              <a:t> </a:t>
            </a:r>
            <a:r>
              <a:rPr lang="it-IT" dirty="0" err="1"/>
              <a:t>manual</a:t>
            </a:r>
            <a:r>
              <a:rPr lang="it-IT" dirty="0"/>
              <a:t> </a:t>
            </a:r>
            <a:r>
              <a:rPr lang="it-IT" dirty="0" err="1"/>
              <a:t>provisioning</a:t>
            </a:r>
            <a:r>
              <a:rPr lang="it-IT" dirty="0"/>
              <a:t> </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dirty="0"/>
              <a:t>Hardly advisable, if not for small and local tests</a:t>
            </a:r>
          </a:p>
          <a:p>
            <a:pPr lvl="1"/>
            <a:r>
              <a:rPr lang="en-US" b="1" dirty="0"/>
              <a:t>Technical challenges</a:t>
            </a:r>
          </a:p>
          <a:p>
            <a:pPr lvl="2"/>
            <a:r>
              <a:rPr lang="en-US" dirty="0"/>
              <a:t>Installation: how do I set up a new machine?</a:t>
            </a:r>
          </a:p>
          <a:p>
            <a:pPr lvl="2"/>
            <a:r>
              <a:rPr lang="en-US" dirty="0"/>
              <a:t>Networking: how do I cable dozens of machines?</a:t>
            </a:r>
          </a:p>
          <a:p>
            <a:pPr lvl="2"/>
            <a:r>
              <a:rPr lang="en-US" dirty="0"/>
              <a:t>Management: how do I replace a broken disk?</a:t>
            </a:r>
          </a:p>
          <a:p>
            <a:pPr lvl="2"/>
            <a:r>
              <a:rPr lang="en-US" dirty="0"/>
              <a:t>Upgrade: how do I extend the cluster with new services/machines?</a:t>
            </a:r>
          </a:p>
          <a:p>
            <a:pPr lvl="2"/>
            <a:r>
              <a:rPr lang="en-US" dirty="0"/>
              <a:t>(energy and cooling, software licenses, insurance...)</a:t>
            </a:r>
          </a:p>
          <a:p>
            <a:pPr lvl="1"/>
            <a:r>
              <a:rPr lang="en-US" b="1" dirty="0"/>
              <a:t>Technological challenges</a:t>
            </a:r>
          </a:p>
          <a:p>
            <a:pPr lvl="2"/>
            <a:r>
              <a:rPr lang="en-US" dirty="0"/>
              <a:t>How do we configure a distributed environment?</a:t>
            </a:r>
          </a:p>
          <a:p>
            <a:pPr lvl="2"/>
            <a:r>
              <a:rPr lang="en-US" dirty="0"/>
              <a:t>How do we set up/integrate/control independent services?</a:t>
            </a:r>
          </a:p>
          <a:p>
            <a:pPr lvl="2"/>
            <a:r>
              <a:rPr lang="en-US" dirty="0"/>
              <a:t>How do we orchestrate data flows?</a:t>
            </a:r>
          </a:p>
          <a:p>
            <a:pPr lvl="1"/>
            <a:r>
              <a:rPr lang="en-US" b="1" dirty="0"/>
              <a:t>Business challenges</a:t>
            </a:r>
          </a:p>
          <a:p>
            <a:pPr lvl="2"/>
            <a:r>
              <a:rPr lang="en-US" dirty="0"/>
              <a:t>Can we afford to spend resources on tasks that are not mission oriented?</a:t>
            </a:r>
          </a:p>
          <a:p>
            <a:pPr lvl="2"/>
            <a:r>
              <a:rPr lang="en-US" dirty="0"/>
              <a:t>No free lunch, each choice has cost/benefit</a:t>
            </a:r>
          </a:p>
          <a:p>
            <a:pPr lvl="2"/>
            <a:r>
              <a:rPr lang="en-US" dirty="0"/>
              <a:t>How much time does it take to master a technology?</a:t>
            </a:r>
          </a:p>
          <a:p>
            <a:pPr lvl="2"/>
            <a:r>
              <a:rPr lang="en-US"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45</a:t>
            </a:fld>
            <a:endParaRPr lang="it-IT"/>
          </a:p>
        </p:txBody>
      </p:sp>
    </p:spTree>
    <p:extLst>
      <p:ext uri="{BB962C8B-B14F-4D97-AF65-F5344CB8AC3E}">
        <p14:creationId xmlns:p14="http://schemas.microsoft.com/office/powerpoint/2010/main" val="122702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a:t>
            </a:r>
            <a:r>
              <a:rPr lang="it-IT" noProof="0" dirty="0"/>
              <a:t>MOSES</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Example of a data platform (MOSES)</a:t>
            </a:r>
          </a:p>
          <a:p>
            <a:r>
              <a:rPr lang="en-US" dirty="0"/>
              <a:t>Functional architecture</a:t>
            </a:r>
          </a:p>
          <a:p>
            <a:pPr lvl="1"/>
            <a:r>
              <a:rPr lang="en-US" dirty="0"/>
              <a:t>Components of MOSES are in orange</a:t>
            </a:r>
          </a:p>
          <a:p>
            <a:pPr lvl="1"/>
            <a:r>
              <a:rPr lang="en-US" dirty="0"/>
              <a:t>Others are standard components in charge of producing/consuming, processing, storing, and visualizing data</a:t>
            </a:r>
          </a:p>
          <a:p>
            <a:pPr lvl="1"/>
            <a:r>
              <a:rPr lang="en-US"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47</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a:solidFill>
                  <a:srgbClr val="FF5050"/>
                </a:solidFill>
              </a:rPr>
              <a:t>Data platform engineer</a:t>
            </a:r>
            <a:endParaRPr lang="en-US" sz="2000"/>
          </a:p>
          <a:p>
            <a:pPr lvl="1"/>
            <a:r>
              <a:rPr lang="en-US" sz="1400">
                <a:effectLst/>
              </a:rPr>
              <a:t>Orchestrate the successful implementation of cloud technologies within the data infrastructure of their business</a:t>
            </a:r>
          </a:p>
          <a:p>
            <a:pPr lvl="1"/>
            <a:r>
              <a:rPr lang="en-US" sz="1400">
                <a:effectLst/>
              </a:rPr>
              <a:t>Solid understanding of impact database types and implementation </a:t>
            </a:r>
          </a:p>
          <a:p>
            <a:pPr lvl="1"/>
            <a:r>
              <a:rPr lang="en-US" sz="1400">
                <a:effectLst/>
              </a:rPr>
              <a:t>Responsible for purchasing decisions for cloud services and approval of data architectures</a:t>
            </a:r>
          </a:p>
          <a:p>
            <a:r>
              <a:rPr lang="en-US" sz="2000">
                <a:solidFill>
                  <a:srgbClr val="FF5050"/>
                </a:solidFill>
              </a:rPr>
              <a:t>Data analyst</a:t>
            </a:r>
          </a:p>
          <a:p>
            <a:pPr lvl="1"/>
            <a:r>
              <a:rPr lang="en-US" sz="1400">
                <a:effectLst/>
              </a:rPr>
              <a:t>Analyze data systems, creating automated systems for retrieving data from the data platform</a:t>
            </a:r>
          </a:p>
          <a:p>
            <a:pPr lvl="1"/>
            <a:r>
              <a:rPr lang="en-US" sz="1400">
                <a:effectLst/>
              </a:rPr>
              <a:t>Cloud data analysts are more commonly members of the business user population</a:t>
            </a:r>
          </a:p>
          <a:p>
            <a:r>
              <a:rPr lang="en-US" sz="2000">
                <a:solidFill>
                  <a:srgbClr val="FF5050"/>
                </a:solidFill>
              </a:rPr>
              <a:t>Data scientist</a:t>
            </a:r>
          </a:p>
          <a:p>
            <a:pPr lvl="1"/>
            <a:r>
              <a:rPr lang="en-US" sz="1400">
                <a:effectLst/>
              </a:rPr>
              <a:t>Analyze and interpret complex digital data</a:t>
            </a:r>
          </a:p>
          <a:p>
            <a:pPr lvl="1"/>
            <a:r>
              <a:rPr lang="en-US" sz="1400">
                <a:effectLst/>
              </a:rPr>
              <a:t>Work with new technologies (e.g., machine learning) to deepen the business' understanding and gain new insights</a:t>
            </a:r>
          </a:p>
          <a:p>
            <a:r>
              <a:rPr lang="en-US" sz="2000">
                <a:solidFill>
                  <a:srgbClr val="FF5050"/>
                </a:solidFill>
              </a:rPr>
              <a:t>Data architect</a:t>
            </a:r>
            <a:endParaRPr lang="en-US" sz="2000"/>
          </a:p>
          <a:p>
            <a:pPr lvl="1"/>
            <a:r>
              <a:rPr lang="en-US" sz="1400">
                <a:effectLst/>
              </a:rPr>
              <a:t>Team members who understand all aspects of a data platform's architecture</a:t>
            </a:r>
          </a:p>
          <a:p>
            <a:pPr lvl="1"/>
            <a:r>
              <a:rPr lang="en-US" sz="1400">
                <a:effectLst/>
              </a:rPr>
              <a:t>Work closely with the data platform engineers to create data workflows</a:t>
            </a:r>
          </a:p>
          <a:p>
            <a:pPr lvl="1"/>
            <a:r>
              <a:rPr lang="en-US" sz="1400">
                <a:effectLst/>
              </a:rPr>
              <a:t>Responsible for designing and testing new database architectures and planning both data and architecture migrations</a:t>
            </a:r>
          </a:p>
          <a:p>
            <a:r>
              <a:rPr lang="en-US" sz="2000">
                <a:solidFill>
                  <a:srgbClr val="FF5050"/>
                </a:solidFill>
              </a:rPr>
              <a:t>Data pipeline engineer</a:t>
            </a:r>
          </a:p>
          <a:p>
            <a:pPr lvl="1"/>
            <a:r>
              <a:rPr lang="en-US" sz="1400">
                <a:effectLst/>
              </a:rPr>
              <a:t>Responsible for planning, architecting, and building large-scale data processing systems</a:t>
            </a:r>
            <a:endParaRPr lang="en-US" sz="140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a:t>Data </a:t>
            </a:r>
            <a:r>
              <a:rPr lang="it-IT" dirty="0" err="1"/>
              <a:t>platform</a:t>
            </a:r>
            <a:endParaRPr lang="en-US" dirty="0"/>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dirty="0"/>
              <a:t>MOSES is used within a DP that builds atop the Hadoop ecosystem</a:t>
            </a:r>
          </a:p>
          <a:p>
            <a:pPr lvl="1"/>
            <a:r>
              <a:rPr lang="en-US" dirty="0"/>
              <a:t>The cluster runs the Cloudera Distribution for Apache Hadoop 6.2.0 and Docker</a:t>
            </a:r>
          </a:p>
          <a:p>
            <a:pPr lvl="1"/>
            <a:r>
              <a:rPr lang="en-US" dirty="0"/>
              <a:t>The metadata collected and manipulated are stored in a graph database</a:t>
            </a:r>
          </a:p>
          <a:p>
            <a:pPr lvl="2"/>
            <a:r>
              <a:rPr lang="en-US" dirty="0"/>
              <a:t>The graph data model favors the modeling of highly interconnected data in the absence of fixed schemas</a:t>
            </a:r>
          </a:p>
          <a:p>
            <a:pPr lvl="1"/>
            <a:r>
              <a:rPr lang="en-US" dirty="0"/>
              <a:t>Service decoupling: functional components are accessible using RESTful APIs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it-IT" dirty="0"/>
              <a:t>Leoni Anna Giulia. "Gestione di un data </a:t>
            </a:r>
            <a:r>
              <a:rPr lang="it-IT" dirty="0" err="1"/>
              <a:t>lake</a:t>
            </a:r>
            <a:r>
              <a:rPr lang="it-IT" dirty="0"/>
              <a:t> strutturato attraverso il riconoscimento semantico dei dati acquisiti."</a:t>
            </a:r>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it-IT" dirty="0"/>
              <a:t>Dictionary</a:t>
            </a:r>
            <a:endParaRPr lang="en-US" dirty="0"/>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dirty="0"/>
              <a:t>Analysis </a:t>
            </a:r>
            <a:r>
              <a:rPr lang="en-US" dirty="0"/>
              <a:t>is a detailed examination of something in order to understand its nature or determine its essential features.</a:t>
            </a:r>
          </a:p>
          <a:p>
            <a:r>
              <a:rPr lang="en-US" b="1" dirty="0"/>
              <a:t>Data analysis</a:t>
            </a:r>
            <a:r>
              <a:rPr lang="en-US" dirty="0"/>
              <a:t> is the process of compiling, processing, and analyzing data so that you can use it to make decisions.</a:t>
            </a:r>
          </a:p>
          <a:p>
            <a:r>
              <a:rPr lang="en-US" b="1" dirty="0"/>
              <a:t>Analytics </a:t>
            </a:r>
            <a:r>
              <a:rPr lang="en-US" dirty="0"/>
              <a:t>is the systematic analysis of data.</a:t>
            </a:r>
          </a:p>
          <a:p>
            <a:r>
              <a:rPr lang="en-US" b="1" dirty="0"/>
              <a:t>Data analytics</a:t>
            </a:r>
            <a:r>
              <a:rPr lang="en-US" dirty="0"/>
              <a:t> is the specific analytical process being applied.</a:t>
            </a:r>
          </a:p>
          <a:p>
            <a:r>
              <a:rPr lang="en-US" b="1" dirty="0"/>
              <a:t>Big data </a:t>
            </a:r>
            <a:r>
              <a:rPr lang="en-US" dirty="0"/>
              <a:t>is an industry term that has changed in recent years. Big data solutions are often part of data analysis solutions. </a:t>
            </a:r>
          </a:p>
          <a:p>
            <a:r>
              <a:rPr lang="en-US" b="1" dirty="0">
                <a:effectLst/>
              </a:rPr>
              <a:t>Curation </a:t>
            </a:r>
            <a:r>
              <a:rPr lang="en-US" dirty="0">
                <a:effectLst/>
              </a:rPr>
              <a:t>is the action or process of selecting, organizing, and looking after the items in a collection.</a:t>
            </a:r>
            <a:br>
              <a:rPr lang="en-US" dirty="0">
                <a:effectLst/>
              </a:rPr>
            </a:br>
            <a:r>
              <a:rPr lang="en-US" b="1" dirty="0">
                <a:effectLst/>
              </a:rPr>
              <a:t>Data integrity</a:t>
            </a:r>
            <a:r>
              <a:rPr lang="en-US" dirty="0">
                <a:effectLst/>
              </a:rPr>
              <a:t> is the maintenance and assurance of the accuracy and consistency of data over its entire lifecycle.</a:t>
            </a:r>
            <a:br>
              <a:rPr lang="en-US" dirty="0">
                <a:effectLst/>
              </a:rPr>
            </a:br>
            <a:r>
              <a:rPr lang="en-US" b="1" dirty="0">
                <a:effectLst/>
              </a:rPr>
              <a:t>Data veracity</a:t>
            </a:r>
            <a:r>
              <a:rPr lang="en-US"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a:xfrm>
            <a:off x="1533728" y="1209297"/>
            <a:ext cx="9144000" cy="2387600"/>
          </a:xfrm>
        </p:spPr>
        <p:txBody>
          <a:bodyPr/>
          <a:lstStyle/>
          <a:p>
            <a:r>
              <a:rPr lang="it-IT" dirty="0"/>
              <a:t>BIG DATA AND </a:t>
            </a:r>
            <a:br>
              <a:rPr lang="it-IT" dirty="0"/>
            </a:br>
            <a:r>
              <a:rPr lang="it-IT" dirty="0"/>
              <a:t>CLOUD PLATFORMS</a:t>
            </a:r>
            <a:endParaRPr lang="en-US" dirty="0"/>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a:xfrm>
            <a:off x="1524000" y="3612590"/>
            <a:ext cx="9144000" cy="1655762"/>
          </a:xfrm>
        </p:spPr>
        <p:txBody>
          <a:bodyPr/>
          <a:lstStyle/>
          <a:p>
            <a:r>
              <a:rPr lang="en-US"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50</a:t>
            </a:fld>
            <a:endParaRPr lang="it-IT"/>
          </a:p>
        </p:txBody>
      </p:sp>
    </p:spTree>
    <p:extLst>
      <p:ext uri="{BB962C8B-B14F-4D97-AF65-F5344CB8AC3E}">
        <p14:creationId xmlns:p14="http://schemas.microsoft.com/office/powerpoint/2010/main" val="2119612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51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https://xkcd.com/1444/</a:t>
            </a:r>
            <a:endParaRPr lang="en-US" dirty="0">
              <a:latin typeface="Helvetica" panose="020B0604020202020204" pitchFamily="34" charset="0"/>
              <a:cs typeface="Helvetica" panose="020B0604020202020204" pitchFamily="34" charset="0"/>
            </a:endParaRPr>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757" y="2544241"/>
            <a:ext cx="8458486" cy="2663280"/>
          </a:xfrm>
        </p:spPr>
      </p:pic>
    </p:spTree>
    <p:extLst>
      <p:ext uri="{BB962C8B-B14F-4D97-AF65-F5344CB8AC3E}">
        <p14:creationId xmlns:p14="http://schemas.microsoft.com/office/powerpoint/2010/main" val="4274842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b="1" dirty="0"/>
              <a:t>Cloud computing</a:t>
            </a:r>
            <a:r>
              <a:rPr lang="en-US" dirty="0"/>
              <a:t> (National Institute of Standards and Technology)</a:t>
            </a:r>
          </a:p>
          <a:p>
            <a:pPr marL="457200" lvl="1" indent="0">
              <a:buNone/>
            </a:pPr>
            <a:r>
              <a:rPr lang="en-US" i="1" dirty="0"/>
              <a:t>“A model for enabling </a:t>
            </a:r>
            <a:r>
              <a:rPr lang="en-US" i="1" dirty="0">
                <a:solidFill>
                  <a:srgbClr val="FF0000"/>
                </a:solidFill>
              </a:rPr>
              <a:t>ubiquitous, convenient, on-demand </a:t>
            </a:r>
            <a:r>
              <a:rPr lang="en-US" i="1" dirty="0"/>
              <a:t>network access to a </a:t>
            </a:r>
            <a:r>
              <a:rPr lang="en-US" i="1" dirty="0">
                <a:solidFill>
                  <a:srgbClr val="0070C0"/>
                </a:solidFill>
              </a:rPr>
              <a:t>shared pool</a:t>
            </a:r>
            <a:r>
              <a:rPr lang="en-US" i="1" dirty="0"/>
              <a:t> of configurable computing resources (e.g., networks, servers, storage, services) that can be rapidly provisioned and released with </a:t>
            </a:r>
            <a:r>
              <a:rPr lang="en-US" i="1" dirty="0">
                <a:solidFill>
                  <a:srgbClr val="00B050"/>
                </a:solidFill>
              </a:rPr>
              <a:t>minimal management effort </a:t>
            </a:r>
            <a:r>
              <a:rPr lang="en-US" i="1" dirty="0"/>
              <a:t>or service provider interaction.”</a:t>
            </a:r>
          </a:p>
          <a:p>
            <a:endParaRPr lang="en-US" dirty="0"/>
          </a:p>
          <a:p>
            <a:pPr lvl="1"/>
            <a:r>
              <a:rPr lang="en-US" dirty="0"/>
              <a:t>On-demand self-service (consume services when you want)</a:t>
            </a:r>
          </a:p>
          <a:p>
            <a:pPr lvl="1"/>
            <a:r>
              <a:rPr lang="en-US" dirty="0"/>
              <a:t>Broad network access (consume services from anywhere)</a:t>
            </a:r>
          </a:p>
          <a:p>
            <a:pPr lvl="1"/>
            <a:r>
              <a:rPr lang="en-US" dirty="0"/>
              <a:t>Resource pooling (infrastructure, virtual platforms, and applications)</a:t>
            </a:r>
          </a:p>
          <a:p>
            <a:pPr lvl="1"/>
            <a:r>
              <a:rPr lang="en-US" dirty="0"/>
              <a:t>Rapid elasticity (enable horizontal scalability)</a:t>
            </a:r>
          </a:p>
          <a:p>
            <a:pPr lvl="1"/>
            <a:r>
              <a:rPr lang="en-US" dirty="0"/>
              <a:t>Measured service (pay for the service you consume as you consume)</a:t>
            </a:r>
          </a:p>
          <a:p>
            <a:pPr lvl="1"/>
            <a:endParaRPr lang="en-US" dirty="0"/>
          </a:p>
          <a:p>
            <a:r>
              <a:rPr lang="en-US" b="1" dirty="0"/>
              <a:t>Digital transformation </a:t>
            </a:r>
            <a:r>
              <a:rPr lang="en-US" dirty="0"/>
              <a:t>involves the </a:t>
            </a:r>
            <a:r>
              <a:rPr lang="en-US" b="1" dirty="0"/>
              <a:t>cloud</a:t>
            </a:r>
            <a:r>
              <a:rPr lang="en-US" dirty="0"/>
              <a:t> to create/change business flows</a:t>
            </a:r>
          </a:p>
          <a:p>
            <a:pPr lvl="1"/>
            <a:r>
              <a:rPr lang="en-US" dirty="0"/>
              <a:t>Often involves changing the company culture to adapt to this new way of doing business</a:t>
            </a:r>
          </a:p>
          <a:p>
            <a:pPr lvl="1"/>
            <a:r>
              <a:rPr lang="en-US"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52</a:t>
            </a:fld>
            <a:endParaRPr lang="en-US"/>
          </a:p>
        </p:txBody>
      </p:sp>
    </p:spTree>
    <p:extLst>
      <p:ext uri="{BB962C8B-B14F-4D97-AF65-F5344CB8AC3E}">
        <p14:creationId xmlns:p14="http://schemas.microsoft.com/office/powerpoint/2010/main" val="1555717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Goal: adjusts capacity to have predictable performance at the lowest cost</a:t>
            </a:r>
          </a:p>
          <a:p>
            <a:endParaRPr lang="en-US" b="1" dirty="0"/>
          </a:p>
          <a:p>
            <a:r>
              <a:rPr lang="en-US" b="1" dirty="0"/>
              <a:t>Scalability</a:t>
            </a:r>
            <a:r>
              <a:rPr lang="en-US" dirty="0"/>
              <a:t> that is not possible on premises</a:t>
            </a:r>
          </a:p>
          <a:p>
            <a:pPr lvl="1"/>
            <a:r>
              <a:rPr lang="en-US" dirty="0"/>
              <a:t>Scale from one to thousands of servers</a:t>
            </a:r>
          </a:p>
          <a:p>
            <a:r>
              <a:rPr lang="en-US" b="1" dirty="0"/>
              <a:t>Elasticity</a:t>
            </a:r>
          </a:p>
          <a:p>
            <a:pPr lvl="1"/>
            <a:r>
              <a:rPr lang="en-US" dirty="0"/>
              <a:t>Automatically scale resources in response to run-time conditions</a:t>
            </a:r>
          </a:p>
          <a:p>
            <a:pPr lvl="1"/>
            <a:r>
              <a:rPr lang="en-US" dirty="0"/>
              <a:t>Adapt to changes in workload by turning on/off resources to match the necessary capacity</a:t>
            </a:r>
          </a:p>
          <a:p>
            <a:pPr lvl="1"/>
            <a:r>
              <a:rPr lang="en-US"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53</a:t>
            </a:fld>
            <a:endParaRPr lang="it-IT"/>
          </a:p>
        </p:txBody>
      </p:sp>
    </p:spTree>
    <p:extLst>
      <p:ext uri="{BB962C8B-B14F-4D97-AF65-F5344CB8AC3E}">
        <p14:creationId xmlns:p14="http://schemas.microsoft.com/office/powerpoint/2010/main" val="3057793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2191"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588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54</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dirty="0">
                <a:hlinkClick r:id="rId4"/>
              </a:rPr>
              <a:t>https://www.domo.com/learn/data-never-sleeps-8</a:t>
            </a:r>
            <a:r>
              <a:rPr lang="en-US"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7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p:nvPr/>
        </p:nvSpPr>
        <p:spPr>
          <a:xfrm>
            <a:off x="2676939"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p:nvPr/>
        </p:nvSpPr>
        <p:spPr>
          <a:xfrm>
            <a:off x="5977424"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p:nvPr/>
        </p:nvSpPr>
        <p:spPr>
          <a:xfrm>
            <a:off x="92832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p:nvPr/>
        </p:nvSpPr>
        <p:spPr>
          <a:xfrm>
            <a:off x="3525078"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p:nvPr/>
        </p:nvSpPr>
        <p:spPr>
          <a:xfrm>
            <a:off x="6823253"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p:nvPr/>
        </p:nvSpPr>
        <p:spPr>
          <a:xfrm>
            <a:off x="9985510" y="2589974"/>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it-IT" dirty="0" err="1"/>
              <a:t>Why</a:t>
            </a:r>
            <a:r>
              <a:rPr lang="it-IT" dirty="0"/>
              <a:t> </a:t>
            </a:r>
            <a:r>
              <a:rPr lang="it-IT" dirty="0" err="1"/>
              <a:t>going</a:t>
            </a:r>
            <a:r>
              <a:rPr lang="it-IT" dirty="0"/>
              <a:t> cloud?</a:t>
            </a:r>
            <a:endParaRPr lang="en-US" dirty="0"/>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dirty="0"/>
              <a:t>Hardware scalability</a:t>
            </a:r>
          </a:p>
          <a:p>
            <a:pPr lvl="1"/>
            <a:r>
              <a:rPr lang="en-US" dirty="0"/>
              <a:t>No longer think about rack space, switches, and power supplies, etc.</a:t>
            </a:r>
          </a:p>
          <a:p>
            <a:r>
              <a:rPr lang="en-US" dirty="0"/>
              <a:t>Grow storage from GBs to PBs</a:t>
            </a:r>
          </a:p>
          <a:p>
            <a:pPr lvl="1"/>
            <a:r>
              <a:rPr lang="en-US"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55</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dirty="0">
                <a:hlinkClick r:id="rId3"/>
              </a:rPr>
              <a:t>https://blog.seagate.com/business/linus-tech-tips-want-petabyte-system/</a:t>
            </a:r>
            <a:r>
              <a:rPr lang="en-US"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dirty="0"/>
              <a:t>Resource pooling</a:t>
            </a:r>
          </a:p>
          <a:p>
            <a:pPr lvl="1"/>
            <a:r>
              <a:rPr lang="en-US" dirty="0"/>
              <a:t>Enable </a:t>
            </a:r>
            <a:r>
              <a:rPr lang="en-US" dirty="0">
                <a:solidFill>
                  <a:srgbClr val="FF5050"/>
                </a:solidFill>
              </a:rPr>
              <a:t>cost-sharing</a:t>
            </a:r>
            <a:r>
              <a:rPr lang="en-US" dirty="0"/>
              <a:t>, a resource to serve different consumers</a:t>
            </a:r>
          </a:p>
          <a:p>
            <a:pPr lvl="1"/>
            <a:r>
              <a:rPr lang="en-US" dirty="0"/>
              <a:t>Resources are dynamically reassigned according to demands</a:t>
            </a:r>
          </a:p>
          <a:p>
            <a:pPr lvl="1"/>
            <a:r>
              <a:rPr lang="en-US" dirty="0"/>
              <a:t>Based on </a:t>
            </a:r>
            <a:r>
              <a:rPr lang="en-US" dirty="0">
                <a:solidFill>
                  <a:srgbClr val="FF5050"/>
                </a:solidFill>
              </a:rPr>
              <a:t>virtualization</a:t>
            </a:r>
            <a:r>
              <a:rPr lang="en-US" dirty="0"/>
              <a:t>,</a:t>
            </a:r>
            <a:r>
              <a:rPr lang="en-US" dirty="0">
                <a:solidFill>
                  <a:srgbClr val="FF5050"/>
                </a:solidFill>
              </a:rPr>
              <a:t> </a:t>
            </a:r>
            <a:r>
              <a:rPr lang="en-US" dirty="0"/>
              <a:t>running multiple virtual instances on top of a physical computer system</a:t>
            </a:r>
          </a:p>
          <a:p>
            <a:pPr lvl="1"/>
            <a:r>
              <a:rPr lang="en-US" dirty="0"/>
              <a:t>Economy of scale for physical resources</a:t>
            </a:r>
          </a:p>
          <a:p>
            <a:r>
              <a:rPr lang="en-US" b="1" dirty="0"/>
              <a:t>Reliability</a:t>
            </a:r>
          </a:p>
          <a:p>
            <a:pPr lvl="1"/>
            <a:r>
              <a:rPr lang="en-US" dirty="0"/>
              <a:t>Built to handle failures</a:t>
            </a:r>
          </a:p>
          <a:p>
            <a:pPr lvl="1"/>
            <a:r>
              <a:rPr lang="en-US"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56</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Worldwide </a:t>
            </a:r>
            <a:r>
              <a:rPr lang="en-US" b="1" dirty="0"/>
              <a:t>deployment</a:t>
            </a:r>
          </a:p>
          <a:p>
            <a:pPr lvl="1"/>
            <a:r>
              <a:rPr lang="en-US" dirty="0"/>
              <a:t>Deploy applications as close to customers as possible</a:t>
            </a:r>
          </a:p>
          <a:p>
            <a:pPr lvl="2"/>
            <a:r>
              <a:rPr lang="en-US" dirty="0"/>
              <a:t>E.g., to reduce network latency</a:t>
            </a:r>
          </a:p>
          <a:p>
            <a:pPr lvl="1"/>
            <a:r>
              <a:rPr lang="en-US" dirty="0"/>
              <a:t>Improve data locality </a:t>
            </a:r>
          </a:p>
          <a:p>
            <a:pPr lvl="1"/>
            <a:r>
              <a:rPr lang="en-US" dirty="0"/>
              <a:t>Compliant to privacy regulations (e.g., GDPR)</a:t>
            </a:r>
          </a:p>
          <a:p>
            <a:r>
              <a:rPr lang="en-US" dirty="0"/>
              <a:t>Measured </a:t>
            </a:r>
            <a:r>
              <a:rPr lang="en-US" b="1" dirty="0"/>
              <a:t>quality of service</a:t>
            </a:r>
          </a:p>
          <a:p>
            <a:pPr lvl="1"/>
            <a:r>
              <a:rPr lang="en-US" dirty="0">
                <a:effectLst/>
                <a:latin typeface="Arial" panose="020B0604020202020204" pitchFamily="34" charset="0"/>
              </a:rPr>
              <a:t>Services leverage a quantitative qualitative metering capability making pay-as-you</a:t>
            </a:r>
            <a:r>
              <a:rPr lang="en-US" dirty="0">
                <a:latin typeface="Arial" panose="020B0604020202020204" pitchFamily="34" charset="0"/>
              </a:rPr>
              <a:t>-go (or pay-per-use) </a:t>
            </a:r>
            <a:r>
              <a:rPr lang="en-US" dirty="0">
                <a:effectLst/>
                <a:latin typeface="Arial" panose="020B0604020202020204" pitchFamily="34" charset="0"/>
              </a:rPr>
              <a:t>billing and validation of the service quality available</a:t>
            </a:r>
          </a:p>
          <a:p>
            <a:endParaRPr lang="en-US" b="1"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a:p>
        </p:txBody>
      </p:sp>
    </p:spTree>
    <p:extLst>
      <p:ext uri="{BB962C8B-B14F-4D97-AF65-F5344CB8AC3E}">
        <p14:creationId xmlns:p14="http://schemas.microsoft.com/office/powerpoint/2010/main" val="268490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a:xfrm>
            <a:off x="838200" y="365125"/>
            <a:ext cx="10515600" cy="1325563"/>
          </a:xfrm>
        </p:spPr>
        <p:txBody>
          <a:bodyPr/>
          <a:lstStyle/>
          <a:p>
            <a:r>
              <a:rPr lang="en-US"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a:xfrm>
            <a:off x="838200" y="1700499"/>
            <a:ext cx="10515600" cy="4351338"/>
          </a:xfrm>
        </p:spPr>
        <p:txBody>
          <a:bodyPr/>
          <a:lstStyle/>
          <a:p>
            <a:r>
              <a:rPr lang="en-US" dirty="0"/>
              <a:t>Service </a:t>
            </a:r>
            <a:r>
              <a:rPr lang="en-US" b="1" dirty="0"/>
              <a:t>integration</a:t>
            </a:r>
          </a:p>
          <a:p>
            <a:pPr lvl="1"/>
            <a:r>
              <a:rPr lang="en-US" dirty="0"/>
              <a:t>Do not reinvent the wheel, eliminate repetitive tasks</a:t>
            </a:r>
          </a:p>
          <a:p>
            <a:pPr lvl="2"/>
            <a:r>
              <a:rPr lang="en-US" dirty="0"/>
              <a:t>Use services that solve common problems (e.g., load balancing, queuing)</a:t>
            </a:r>
          </a:p>
          <a:p>
            <a:pPr lvl="1"/>
            <a:r>
              <a:rPr lang="en-US" dirty="0"/>
              <a:t>Abstract and automatically adapt the architecture to requirements</a:t>
            </a:r>
          </a:p>
          <a:p>
            <a:pPr lvl="2"/>
            <a:r>
              <a:rPr lang="en-US" dirty="0"/>
              <a:t>E.g., create (test) environments on demand</a:t>
            </a:r>
          </a:p>
          <a:p>
            <a:r>
              <a:rPr lang="en-US" dirty="0">
                <a:solidFill>
                  <a:srgbClr val="FF5050"/>
                </a:solidFill>
              </a:rPr>
              <a:t>Integration</a:t>
            </a:r>
            <a:r>
              <a:rPr lang="en-US" dirty="0"/>
              <a:t> and </a:t>
            </a:r>
            <a:r>
              <a:rPr lang="en-US" dirty="0">
                <a:solidFill>
                  <a:srgbClr val="FF5050"/>
                </a:solidFill>
              </a:rPr>
              <a:t>abstraction</a:t>
            </a:r>
            <a:r>
              <a:rPr lang="en-US" dirty="0"/>
              <a:t> are drivers of change</a:t>
            </a:r>
          </a:p>
          <a:p>
            <a:pPr lvl="1"/>
            <a:r>
              <a:rPr lang="en-US" dirty="0"/>
              <a:t>From </a:t>
            </a:r>
            <a:r>
              <a:rPr lang="en-US" dirty="0">
                <a:solidFill>
                  <a:srgbClr val="0070C0"/>
                </a:solidFill>
              </a:rPr>
              <a:t>databases</a:t>
            </a:r>
            <a:r>
              <a:rPr lang="en-US" dirty="0"/>
              <a:t> to </a:t>
            </a:r>
            <a:r>
              <a:rPr lang="en-US" dirty="0">
                <a:solidFill>
                  <a:srgbClr val="0070C0"/>
                </a:solidFill>
              </a:rPr>
              <a:t>data platforms</a:t>
            </a:r>
          </a:p>
          <a:p>
            <a:pPr lvl="1"/>
            <a:r>
              <a:rPr lang="en-US" dirty="0"/>
              <a:t>From </a:t>
            </a:r>
            <a:r>
              <a:rPr lang="en-US" dirty="0">
                <a:solidFill>
                  <a:srgbClr val="0070C0"/>
                </a:solidFill>
              </a:rPr>
              <a:t>on-premises</a:t>
            </a:r>
            <a:r>
              <a:rPr lang="en-US" dirty="0"/>
              <a:t> to </a:t>
            </a:r>
            <a:r>
              <a:rPr lang="en-US" dirty="0">
                <a:solidFill>
                  <a:srgbClr val="0070C0"/>
                </a:solidFill>
              </a:rPr>
              <a:t>serverless</a:t>
            </a:r>
            <a:r>
              <a:rPr lang="en-US" dirty="0"/>
              <a:t> architectures</a:t>
            </a:r>
          </a:p>
          <a:p>
            <a:pPr lvl="1"/>
            <a:r>
              <a:rPr lang="en-US" dirty="0"/>
              <a:t>From </a:t>
            </a:r>
            <a:r>
              <a:rPr lang="en-US" dirty="0">
                <a:solidFill>
                  <a:srgbClr val="0070C0"/>
                </a:solidFill>
              </a:rPr>
              <a:t>custom</a:t>
            </a:r>
            <a:r>
              <a:rPr lang="en-US" dirty="0"/>
              <a:t> to </a:t>
            </a:r>
            <a:r>
              <a:rPr lang="en-US" dirty="0">
                <a:solidFill>
                  <a:srgbClr val="0070C0"/>
                </a:solidFill>
              </a:rPr>
              <a:t>standardized</a:t>
            </a:r>
            <a:r>
              <a:rPr lang="en-US"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58</a:t>
            </a:fld>
            <a:endParaRPr lang="it-IT"/>
          </a:p>
        </p:txBody>
      </p:sp>
    </p:spTree>
    <p:extLst>
      <p:ext uri="{BB962C8B-B14F-4D97-AF65-F5344CB8AC3E}">
        <p14:creationId xmlns:p14="http://schemas.microsoft.com/office/powerpoint/2010/main" val="3556227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59</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dirty="0">
                <a:hlinkClick r:id="rId3"/>
              </a:rPr>
              <a:t>https://www.reuters.com/article/us-france-ovh-fire-idUSKBN2B20NU</a:t>
            </a:r>
            <a:r>
              <a:rPr lang="en-US" dirty="0"/>
              <a:t> </a:t>
            </a:r>
          </a:p>
        </p:txBody>
      </p:sp>
    </p:spTree>
    <p:extLst>
      <p:ext uri="{BB962C8B-B14F-4D97-AF65-F5344CB8AC3E}">
        <p14:creationId xmlns:p14="http://schemas.microsoft.com/office/powerpoint/2010/main" val="1805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You (will) have an AWS Educate account</a:t>
            </a:r>
          </a:p>
          <a:p>
            <a:pPr lvl="1"/>
            <a:r>
              <a:rPr lang="en-US" dirty="0"/>
              <a:t>A coupon of 150$ to test AWS cloud services</a:t>
            </a:r>
          </a:p>
          <a:p>
            <a:r>
              <a:rPr lang="en-US" dirty="0"/>
              <a:t>The content of these slides refers to this repo</a:t>
            </a:r>
          </a:p>
          <a:p>
            <a:pPr lvl="1"/>
            <a:r>
              <a:rPr lang="en-US" dirty="0">
                <a:hlinkClick r:id="rId2"/>
              </a:rPr>
              <a:t>https://github.com/w4bo/bigdata-aws/</a:t>
            </a:r>
            <a:endParaRPr lang="en-US" dirty="0"/>
          </a:p>
          <a:p>
            <a:pPr lvl="1"/>
            <a:r>
              <a:rPr lang="en-US" dirty="0"/>
              <a:t>Options</a:t>
            </a:r>
          </a:p>
          <a:p>
            <a:pPr lvl="2"/>
            <a:r>
              <a:rPr lang="en-US" dirty="0"/>
              <a:t>Work on your pc: check the `README.md` to install the necessary software tools</a:t>
            </a:r>
          </a:p>
          <a:p>
            <a:pPr lvl="3"/>
            <a:r>
              <a:rPr lang="en-US" dirty="0"/>
              <a:t>Mainly: git, IntelliJ IDEA (Community Edition), docker, AWS CLI, AWS SAM CLI</a:t>
            </a:r>
          </a:p>
          <a:p>
            <a:pPr lvl="2"/>
            <a:r>
              <a:rPr lang="en-US" dirty="0"/>
              <a:t>Download a pre-configured (VMware) VM with the installed software</a:t>
            </a:r>
          </a:p>
          <a:p>
            <a:pPr lvl="1"/>
            <a:r>
              <a:rPr lang="en-US" dirty="0"/>
              <a:t>Slides are available on "</a:t>
            </a:r>
            <a:r>
              <a:rPr lang="en-US" dirty="0" err="1"/>
              <a:t>Virtuale</a:t>
            </a:r>
            <a:r>
              <a:rPr lang="en-US"/>
              <a:t>"</a:t>
            </a:r>
            <a:endParaRPr lang="en-US" dirty="0"/>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dirty="0">
                <a:hlinkClick r:id="rId3"/>
              </a:rPr>
              <a:t>https://aws.amazon.com/education/awseducate/</a:t>
            </a:r>
            <a:r>
              <a:rPr lang="en-US"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dirty="0"/>
              <a:t>Cloud computing is the outsourcing of a company’s hardware and software architecture</a:t>
            </a:r>
          </a:p>
          <a:p>
            <a:pPr lvl="1"/>
            <a:r>
              <a:rPr lang="en-US"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60</a:t>
            </a:fld>
            <a:endParaRPr lang="en-US"/>
          </a:p>
        </p:txBody>
      </p:sp>
      <p:sp>
        <p:nvSpPr>
          <p:cNvPr id="15" name="Segnaposto contenuto 14">
            <a:extLst>
              <a:ext uri="{FF2B5EF4-FFF2-40B4-BE49-F238E27FC236}">
                <a16:creationId xmlns:a16="http://schemas.microsoft.com/office/drawing/2014/main" id="{7D2FE2F0-CF9F-CD57-15C4-BC4AA363384A}"/>
              </a:ext>
            </a:extLst>
          </p:cNvPr>
          <p:cNvSpPr>
            <a:spLocks noGrp="1"/>
          </p:cNvSpPr>
          <p:nvPr>
            <p:ph idx="13"/>
          </p:nvPr>
        </p:nvSpPr>
        <p:spPr/>
        <p:txBody>
          <a:bodyPr/>
          <a:lstStyle/>
          <a:p>
            <a:endParaRPr lang="en-US"/>
          </a:p>
        </p:txBody>
      </p:sp>
      <p:pic>
        <p:nvPicPr>
          <p:cNvPr id="11" name="Segnaposto contenuto 9">
            <a:extLst>
              <a:ext uri="{FF2B5EF4-FFF2-40B4-BE49-F238E27FC236}">
                <a16:creationId xmlns:a16="http://schemas.microsoft.com/office/drawing/2014/main" id="{5C803DF9-B1D5-F066-A0C1-8777581F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350047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it-IT" dirty="0" err="1"/>
              <a:t>Is</a:t>
            </a:r>
            <a:r>
              <a:rPr lang="it-IT" dirty="0"/>
              <a:t> cloud a silver bullet?</a:t>
            </a:r>
            <a:endParaRPr lang="en-US" dirty="0"/>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61</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dirty="0"/>
              <a:t>Left: </a:t>
            </a:r>
            <a:r>
              <a:rPr lang="en-US" dirty="0" err="1"/>
              <a:t>Mytton</a:t>
            </a:r>
            <a:r>
              <a:rPr lang="en-US" dirty="0"/>
              <a:t>, David. "Data </a:t>
            </a:r>
            <a:r>
              <a:rPr lang="en-US" dirty="0" err="1"/>
              <a:t>centre</a:t>
            </a:r>
            <a:r>
              <a:rPr lang="en-US" dirty="0"/>
              <a:t> water consumption." </a:t>
            </a:r>
            <a:r>
              <a:rPr lang="en-US" i="1" dirty="0" err="1"/>
              <a:t>npj</a:t>
            </a:r>
            <a:r>
              <a:rPr lang="en-US" i="1" dirty="0"/>
              <a:t> Clean Water</a:t>
            </a:r>
            <a:r>
              <a:rPr lang="en-US" dirty="0"/>
              <a:t> 4.1 (2021): 1-6.</a:t>
            </a:r>
            <a:br>
              <a:rPr lang="en-US" dirty="0"/>
            </a:br>
            <a:r>
              <a:rPr lang="en-US" dirty="0"/>
              <a:t>Right: </a:t>
            </a:r>
            <a:r>
              <a:rPr lang="en-US" dirty="0">
                <a:hlinkClick r:id="rId5"/>
              </a:rPr>
              <a:t>https://cloud.google.com/blog/topics/inside-google-cloud/announcing-round-the-clock-clean-energy-for-cloud</a:t>
            </a:r>
            <a:r>
              <a:rPr lang="en-US"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62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There are different types of cloud</a:t>
            </a:r>
          </a:p>
          <a:p>
            <a:pPr lvl="1"/>
            <a:r>
              <a:rPr lang="en-US" b="1" dirty="0"/>
              <a:t>Public</a:t>
            </a:r>
            <a:r>
              <a:rPr lang="en-US" dirty="0"/>
              <a:t>: accessible to anyone willing to pay (e.g., Microsoft, AWS, Google)</a:t>
            </a:r>
          </a:p>
          <a:p>
            <a:pPr lvl="1"/>
            <a:r>
              <a:rPr lang="en-US" b="1" dirty="0"/>
              <a:t>Private</a:t>
            </a:r>
            <a:r>
              <a:rPr lang="en-US" dirty="0"/>
              <a:t>: accessible by individuals within an institution</a:t>
            </a:r>
          </a:p>
          <a:p>
            <a:pPr lvl="2"/>
            <a:r>
              <a:rPr lang="en-US" dirty="0"/>
              <a:t>In public cloud, any resources that you are not using can be used by other</a:t>
            </a:r>
          </a:p>
          <a:p>
            <a:pPr lvl="2"/>
            <a:r>
              <a:rPr lang="en-US" dirty="0"/>
              <a:t>Users share the costs</a:t>
            </a:r>
          </a:p>
          <a:p>
            <a:pPr lvl="2"/>
            <a:r>
              <a:rPr lang="en-US" dirty="0"/>
              <a:t>Cost-sharing disappears in private clouds</a:t>
            </a:r>
          </a:p>
          <a:p>
            <a:pPr lvl="1"/>
            <a:r>
              <a:rPr lang="en-US" b="1" dirty="0"/>
              <a:t>Hybrid</a:t>
            </a:r>
            <a:r>
              <a:rPr lang="en-US" dirty="0"/>
              <a:t>: a mix of the previous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63</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Tree>
    <p:extLst>
      <p:ext uri="{BB962C8B-B14F-4D97-AF65-F5344CB8AC3E}">
        <p14:creationId xmlns:p14="http://schemas.microsoft.com/office/powerpoint/2010/main" val="944886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dirty="0"/>
              <a:t>Cloud services are hosted in separate geographic areas</a:t>
            </a:r>
          </a:p>
          <a:p>
            <a:pPr lvl="1"/>
            <a:r>
              <a:rPr lang="en-US" dirty="0"/>
              <a:t>Locations are composed of </a:t>
            </a:r>
            <a:r>
              <a:rPr lang="en-US" b="1" dirty="0"/>
              <a:t>regions</a:t>
            </a:r>
            <a:r>
              <a:rPr lang="en-US" dirty="0"/>
              <a:t> and </a:t>
            </a:r>
            <a:r>
              <a:rPr lang="en-US" b="1" dirty="0"/>
              <a:t>availability zones</a:t>
            </a:r>
            <a:endParaRPr lang="en-US" dirty="0"/>
          </a:p>
          <a:p>
            <a:r>
              <a:rPr lang="en-US" dirty="0"/>
              <a:t>Region (e.g., us-east-1)</a:t>
            </a:r>
          </a:p>
          <a:p>
            <a:pPr lvl="1"/>
            <a:r>
              <a:rPr lang="en-US" dirty="0"/>
              <a:t>Is an independent geographical area that groups data centers</a:t>
            </a:r>
          </a:p>
          <a:p>
            <a:pPr lvl="1"/>
            <a:r>
              <a:rPr lang="en-US" dirty="0"/>
              <a:t>Has availability zones</a:t>
            </a:r>
          </a:p>
          <a:p>
            <a:r>
              <a:rPr lang="en-US" dirty="0"/>
              <a:t>Availability zones in a region</a:t>
            </a:r>
          </a:p>
          <a:p>
            <a:pPr lvl="1"/>
            <a:r>
              <a:rPr lang="en-US" dirty="0"/>
              <a:t>A data centner</a:t>
            </a:r>
          </a:p>
          <a:p>
            <a:pPr lvl="1"/>
            <a:r>
              <a:rPr lang="en-US" dirty="0"/>
              <a:t>Connected through low-latency links</a:t>
            </a:r>
          </a:p>
          <a:p>
            <a:pPr lvl="1"/>
            <a:r>
              <a:rPr lang="en-US"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64</a:t>
            </a:fld>
            <a:endParaRPr lang="it-IT"/>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dirty="0">
                <a:hlinkClick r:id="rId3"/>
              </a:rPr>
              <a:t>https://docs.aws.amazon.com/AWSEC2/latest/UserGuide/using-regions-availability-zones.html</a:t>
            </a:r>
            <a:r>
              <a:rPr lang="en-US" dirty="0"/>
              <a:t> </a:t>
            </a:r>
          </a:p>
        </p:txBody>
      </p:sp>
    </p:spTree>
    <p:extLst>
      <p:ext uri="{BB962C8B-B14F-4D97-AF65-F5344CB8AC3E}">
        <p14:creationId xmlns:p14="http://schemas.microsoft.com/office/powerpoint/2010/main" val="3544339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dirty="0"/>
              <a:t>Gartner Magic Quadrant</a:t>
            </a:r>
          </a:p>
          <a:p>
            <a:pPr lvl="1"/>
            <a:r>
              <a:rPr lang="en-US" dirty="0"/>
              <a:t>Understanding the technology providers to consider for an investment</a:t>
            </a:r>
          </a:p>
          <a:p>
            <a:pPr lvl="1"/>
            <a:r>
              <a:rPr lang="en-US" b="1" dirty="0"/>
              <a:t>Leaders</a:t>
            </a:r>
            <a:r>
              <a:rPr lang="en-US" dirty="0"/>
              <a:t> execute well and are well positioned for tomorrow</a:t>
            </a:r>
          </a:p>
          <a:p>
            <a:pPr lvl="1"/>
            <a:r>
              <a:rPr lang="en-US" b="1" dirty="0"/>
              <a:t>Visionaries</a:t>
            </a:r>
            <a:r>
              <a:rPr lang="en-US" dirty="0"/>
              <a:t> understand where the market is going but do not yet execute well</a:t>
            </a:r>
          </a:p>
          <a:p>
            <a:pPr lvl="1"/>
            <a:r>
              <a:rPr lang="en-US" b="1" dirty="0"/>
              <a:t>Niche Players</a:t>
            </a:r>
            <a:r>
              <a:rPr lang="en-US" dirty="0"/>
              <a:t> focus successfully on a small segment, or are unfocused and do not out-innovate or outperform others</a:t>
            </a:r>
          </a:p>
          <a:p>
            <a:pPr lvl="1"/>
            <a:r>
              <a:rPr lang="en-US" b="1" dirty="0"/>
              <a:t>Challengers</a:t>
            </a:r>
            <a:r>
              <a:rPr lang="en-US" dirty="0"/>
              <a:t> execute well but do not demonstrate an understanding of market direction</a:t>
            </a:r>
          </a:p>
          <a:p>
            <a:pPr lvl="1"/>
            <a:r>
              <a:rPr lang="en-US" dirty="0"/>
              <a:t>Focusing on leaders isn’t always the best</a:t>
            </a:r>
          </a:p>
          <a:p>
            <a:pPr lvl="2"/>
            <a:r>
              <a:rPr lang="en-US"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65</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dirty="0">
                <a:hlinkClick r:id="rId3"/>
              </a:rPr>
              <a:t>https://www.gartner.com/en/research/methodologies/magic-quadrants-research</a:t>
            </a:r>
            <a:r>
              <a:rPr lang="en-US"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dirty="0"/>
              <a:t>On a cloud architecture, you can rely on </a:t>
            </a:r>
            <a:r>
              <a:rPr lang="en-US" sz="2000" dirty="0">
                <a:solidFill>
                  <a:srgbClr val="FF5050"/>
                </a:solidFill>
              </a:rPr>
              <a:t>serverless</a:t>
            </a:r>
            <a:r>
              <a:rPr lang="en-US" sz="2000" dirty="0"/>
              <a:t> or </a:t>
            </a:r>
            <a:r>
              <a:rPr lang="en-US" sz="2000" dirty="0">
                <a:solidFill>
                  <a:srgbClr val="FF5050"/>
                </a:solidFill>
              </a:rPr>
              <a:t>managed </a:t>
            </a:r>
            <a:r>
              <a:rPr lang="en-US" sz="2000" dirty="0"/>
              <a:t>services</a:t>
            </a:r>
          </a:p>
          <a:p>
            <a:r>
              <a:rPr lang="en-US" sz="2000" dirty="0">
                <a:solidFill>
                  <a:srgbClr val="FF5050"/>
                </a:solidFill>
              </a:rPr>
              <a:t>Serverless</a:t>
            </a:r>
          </a:p>
          <a:p>
            <a:pPr lvl="1"/>
            <a:r>
              <a:rPr lang="en-US" sz="1600" dirty="0"/>
              <a:t>Standalone independent services built for a specific purpose and integrated by cloud service provider</a:t>
            </a:r>
          </a:p>
          <a:p>
            <a:pPr lvl="1"/>
            <a:r>
              <a:rPr lang="en-US" sz="1600" dirty="0"/>
              <a:t>No visibility into the machines</a:t>
            </a:r>
          </a:p>
          <a:p>
            <a:pPr lvl="2"/>
            <a:r>
              <a:rPr lang="en-US" sz="1400" dirty="0"/>
              <a:t>There are still servers in serverless, but they are abstracted away</a:t>
            </a:r>
          </a:p>
          <a:p>
            <a:pPr lvl="2"/>
            <a:r>
              <a:rPr lang="en-US" sz="1400" dirty="0"/>
              <a:t>No server management, do not have to manage any servers or scale them</a:t>
            </a:r>
          </a:p>
          <a:p>
            <a:pPr lvl="2"/>
            <a:r>
              <a:rPr lang="en-US" sz="1400" dirty="0"/>
              <a:t>E.g., when you run a query on </a:t>
            </a:r>
            <a:r>
              <a:rPr lang="en-US" sz="1400" dirty="0" err="1">
                <a:hlinkClick r:id="rId2"/>
              </a:rPr>
              <a:t>BigQuery</a:t>
            </a:r>
            <a:r>
              <a:rPr lang="en-US" sz="1400" dirty="0"/>
              <a:t> you do not know how many machines were used</a:t>
            </a:r>
          </a:p>
          <a:p>
            <a:pPr lvl="1"/>
            <a:r>
              <a:rPr lang="en-US" sz="1600" dirty="0"/>
              <a:t>Pay for what your application uses, usually per request or per usage </a:t>
            </a:r>
          </a:p>
          <a:p>
            <a:r>
              <a:rPr lang="en-US" sz="2000" dirty="0">
                <a:solidFill>
                  <a:srgbClr val="FF5050"/>
                </a:solidFill>
              </a:rPr>
              <a:t>(Fully) Managed</a:t>
            </a:r>
          </a:p>
          <a:p>
            <a:pPr lvl="1"/>
            <a:r>
              <a:rPr lang="en-US" sz="1600" dirty="0"/>
              <a:t>Visibility and control of machines</a:t>
            </a:r>
          </a:p>
          <a:p>
            <a:pPr lvl="2"/>
            <a:r>
              <a:rPr lang="en-US" sz="1400" dirty="0"/>
              <a:t>You can choose the number of machines that are being used to run your application</a:t>
            </a:r>
          </a:p>
          <a:p>
            <a:pPr lvl="1"/>
            <a:r>
              <a:rPr lang="en-US" sz="1600" dirty="0"/>
              <a:t>Do not have to set up any machines, the management and backup are taken care for you </a:t>
            </a:r>
          </a:p>
          <a:p>
            <a:pPr lvl="1"/>
            <a:r>
              <a:rPr lang="en-US" sz="160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66</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dirty="0">
                <a:hlinkClick r:id="rId3"/>
              </a:rPr>
              <a:t>https://cloud.google.com/blog/topics/developers-practitioners/serverless-vs-fully-managed-whats-difference</a:t>
            </a:r>
            <a:r>
              <a:rPr lang="en-US"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dirty="0"/>
              <a:t>Understanding architectures is paramount to successful systems</a:t>
            </a:r>
          </a:p>
          <a:p>
            <a:pPr lvl="1"/>
            <a:r>
              <a:rPr lang="en-US" dirty="0"/>
              <a:t>Good architectures help to scale</a:t>
            </a:r>
          </a:p>
          <a:p>
            <a:pPr lvl="1"/>
            <a:r>
              <a:rPr lang="en-US" dirty="0"/>
              <a:t>Poor architectures cause issues that necessitate a costly rewrite</a:t>
            </a:r>
          </a:p>
          <a:p>
            <a:r>
              <a:rPr lang="en-US" b="1" dirty="0" err="1"/>
              <a:t>XaaS</a:t>
            </a:r>
            <a:r>
              <a:rPr lang="en-US" b="1" dirty="0"/>
              <a:t> (anything as a service)</a:t>
            </a:r>
          </a:p>
          <a:p>
            <a:pPr lvl="1"/>
            <a:r>
              <a:rPr lang="en-US" dirty="0"/>
              <a:t>A collective term that refers to the delivery of anything as a service</a:t>
            </a:r>
          </a:p>
          <a:p>
            <a:pPr lvl="1"/>
            <a:r>
              <a:rPr lang="en-US"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67</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dirty="0"/>
              <a:t>On-premises</a:t>
            </a:r>
          </a:p>
          <a:p>
            <a:pPr lvl="1"/>
            <a:r>
              <a:rPr lang="en-US" dirty="0"/>
              <a:t>Provisioning servers is time-consuming</a:t>
            </a:r>
          </a:p>
          <a:p>
            <a:pPr lvl="2"/>
            <a:r>
              <a:rPr lang="en-US" dirty="0"/>
              <a:t>A non-trivial environment is hard to set up</a:t>
            </a:r>
          </a:p>
          <a:p>
            <a:pPr lvl="1"/>
            <a:r>
              <a:rPr lang="en-US" dirty="0"/>
              <a:t>Require dedicated operations people</a:t>
            </a:r>
          </a:p>
          <a:p>
            <a:pPr lvl="1"/>
            <a:r>
              <a:rPr lang="en-US"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68</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dirty="0"/>
              <a:t>Infrastructure as a service (IaaS)</a:t>
            </a:r>
          </a:p>
          <a:p>
            <a:pPr lvl="1"/>
            <a:r>
              <a:rPr lang="en-US" dirty="0"/>
              <a:t>A computing infrastructure provisioned and managed over the internet (e.g., AWS EC2)</a:t>
            </a:r>
          </a:p>
          <a:p>
            <a:pPr lvl="1"/>
            <a:r>
              <a:rPr lang="en-US" dirty="0"/>
              <a:t>Avoid expense/complexity of buying/managing physical servers/data-centers</a:t>
            </a:r>
          </a:p>
          <a:p>
            <a:pPr lvl="1"/>
            <a:r>
              <a:rPr lang="en-US" dirty="0"/>
              <a:t>IaaS overcomes issues on-premises</a:t>
            </a:r>
          </a:p>
          <a:p>
            <a:pPr lvl="1"/>
            <a:r>
              <a:rPr lang="en-US"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69</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it-IT" dirty="0"/>
              <a:t>Set up</a:t>
            </a:r>
            <a:endParaRPr lang="en-US" dirty="0"/>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Download a pre-configured (VMware) VM with the installed software</a:t>
            </a:r>
          </a:p>
          <a:p>
            <a:pPr marL="800100" lvl="1" indent="-342900">
              <a:buFont typeface="+mj-lt"/>
              <a:buAutoNum type="arabicPeriod"/>
            </a:pPr>
            <a:r>
              <a:rPr lang="en-US" dirty="0"/>
              <a:t>Connect to a PC-lab using Guacamole (click here </a:t>
            </a:r>
            <a:r>
              <a:rPr lang="en-US" dirty="0">
                <a:hlinkClick r:id="rId2"/>
              </a:rPr>
              <a:t>https://csi-rlab.campusfc.unibo.it/</a:t>
            </a:r>
            <a:r>
              <a:rPr lang="en-US" dirty="0"/>
              <a:t>)</a:t>
            </a:r>
          </a:p>
          <a:p>
            <a:pPr marL="1257300" lvl="2" indent="-342900">
              <a:buFont typeface="+mj-lt"/>
              <a:buAutoNum type="alphaLcParenR"/>
            </a:pPr>
            <a:r>
              <a:rPr lang="en-US" dirty="0"/>
              <a:t>Enter your credentials</a:t>
            </a:r>
          </a:p>
          <a:p>
            <a:pPr marL="1257300" lvl="2" indent="-342900">
              <a:buFont typeface="+mj-lt"/>
              <a:buAutoNum type="alphaLcParenR"/>
            </a:pPr>
            <a:r>
              <a:rPr lang="en-US" dirty="0"/>
              <a:t>Choose `</a:t>
            </a:r>
            <a:r>
              <a:rPr lang="en-US" dirty="0" err="1"/>
              <a:t>LabCEZ</a:t>
            </a:r>
            <a:r>
              <a:rPr lang="en-US" dirty="0"/>
              <a:t>`</a:t>
            </a:r>
          </a:p>
          <a:p>
            <a:pPr marL="1257300" lvl="2" indent="-342900">
              <a:buFont typeface="+mj-lt"/>
              <a:buAutoNum type="alphaLcParenR"/>
            </a:pPr>
            <a:r>
              <a:rPr lang="en-US" dirty="0"/>
              <a:t>Click on the proper lab</a:t>
            </a:r>
          </a:p>
          <a:p>
            <a:pPr marL="800100" lvl="1" indent="-342900">
              <a:buFont typeface="+mj-lt"/>
              <a:buAutoNum type="arabicPeriod"/>
            </a:pPr>
            <a:r>
              <a:rPr lang="en-US" dirty="0"/>
              <a:t>Once logged in, download the VM from </a:t>
            </a:r>
            <a:r>
              <a:rPr lang="en-US" dirty="0">
                <a:hlinkClick r:id="rId3"/>
              </a:rPr>
              <a:t>http://big.csr.unibo.it/downloads/ubuntu-64-bit.zip</a:t>
            </a:r>
            <a:endParaRPr lang="en-US" dirty="0"/>
          </a:p>
          <a:p>
            <a:pPr marL="800100" lvl="1" indent="-342900">
              <a:buFont typeface="+mj-lt"/>
              <a:buAutoNum type="arabicPeriod"/>
            </a:pPr>
            <a:r>
              <a:rPr lang="en-US" dirty="0"/>
              <a:t>Unzip the content and launch `VMware Workstation Pro` (from the desktop)</a:t>
            </a:r>
          </a:p>
          <a:p>
            <a:pPr marL="800100" lvl="1" indent="-342900">
              <a:buFont typeface="+mj-lt"/>
              <a:buAutoNum type="arabicPeriod"/>
            </a:pPr>
            <a:r>
              <a:rPr lang="en-US" dirty="0"/>
              <a:t>`File` &gt; `Open...` &gt; `path/to/the/unzipped/</a:t>
            </a:r>
            <a:r>
              <a:rPr lang="en-US" dirty="0" err="1"/>
              <a:t>vm</a:t>
            </a:r>
            <a:r>
              <a:rPr lang="en-US" dirty="0"/>
              <a:t>/*.</a:t>
            </a:r>
            <a:r>
              <a:rPr lang="en-US" dirty="0" err="1"/>
              <a:t>vmx</a:t>
            </a:r>
            <a:r>
              <a:rPr lang="en-US" dirty="0"/>
              <a:t>` file</a:t>
            </a:r>
          </a:p>
          <a:p>
            <a:pPr marL="800100" lvl="1" indent="-342900">
              <a:buFont typeface="+mj-lt"/>
              <a:buAutoNum type="arabicPeriod"/>
            </a:pPr>
            <a:r>
              <a:rPr lang="en-US" dirty="0"/>
              <a:t>Launch the VM (user: `bigdata`, </a:t>
            </a:r>
            <a:r>
              <a:rPr lang="en-US" dirty="0" err="1"/>
              <a:t>pwd</a:t>
            </a:r>
            <a:r>
              <a:rPr lang="en-US"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dirty="0"/>
              <a:t>Platform as a Service (PaaS)</a:t>
            </a:r>
          </a:p>
          <a:p>
            <a:pPr lvl="1"/>
            <a:r>
              <a:rPr lang="en-US" dirty="0"/>
              <a:t>A development and deployment environment in the cloud (e.g., AWS Elastic Beanstalk)</a:t>
            </a:r>
          </a:p>
          <a:p>
            <a:pPr lvl="1"/>
            <a:r>
              <a:rPr lang="en-US" dirty="0"/>
              <a:t>Support complete application life-cycle: building, testing, deploying, etc.</a:t>
            </a:r>
          </a:p>
          <a:p>
            <a:pPr lvl="1"/>
            <a:r>
              <a:rPr lang="en-US"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70</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b="1" dirty="0"/>
              <a:t>PaaS</a:t>
            </a:r>
            <a:r>
              <a:rPr lang="en-US" dirty="0"/>
              <a:t> and </a:t>
            </a:r>
            <a:r>
              <a:rPr lang="en-US" b="1" dirty="0"/>
              <a:t>containers</a:t>
            </a:r>
            <a:r>
              <a:rPr lang="en-US" dirty="0"/>
              <a:t> are potential solutions to inconsistent infrastructures</a:t>
            </a:r>
          </a:p>
          <a:p>
            <a:pPr lvl="1"/>
            <a:endParaRPr lang="en-US" dirty="0"/>
          </a:p>
          <a:p>
            <a:r>
              <a:rPr lang="en-US" dirty="0"/>
              <a:t>PaaS provides a platform for users to run their software</a:t>
            </a:r>
          </a:p>
          <a:p>
            <a:pPr lvl="1"/>
            <a:r>
              <a:rPr lang="en-US" dirty="0"/>
              <a:t>Developers write software targeting features/capabilities of the platform</a:t>
            </a:r>
          </a:p>
          <a:p>
            <a:r>
              <a:rPr lang="en-US" dirty="0"/>
              <a:t>Containerization isolates an application with its own environment</a:t>
            </a:r>
          </a:p>
          <a:p>
            <a:pPr lvl="1"/>
            <a:r>
              <a:rPr lang="en-US" dirty="0"/>
              <a:t>Lightweight alternative to full virtualization</a:t>
            </a:r>
          </a:p>
          <a:p>
            <a:pPr lvl="1"/>
            <a:r>
              <a:rPr lang="en-US" dirty="0"/>
              <a:t>Containers are isolated but need to be deployed to (public/private) server</a:t>
            </a:r>
          </a:p>
          <a:p>
            <a:pPr lvl="1"/>
            <a:r>
              <a:rPr lang="en-US" dirty="0"/>
              <a:t>Excellent solution when dependencies are in play</a:t>
            </a:r>
          </a:p>
          <a:p>
            <a:pPr lvl="1"/>
            <a:r>
              <a:rPr lang="en-US"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71</a:t>
            </a:fld>
            <a:endParaRPr lang="it-IT"/>
          </a:p>
        </p:txBody>
      </p:sp>
    </p:spTree>
    <p:extLst>
      <p:ext uri="{BB962C8B-B14F-4D97-AF65-F5344CB8AC3E}">
        <p14:creationId xmlns:p14="http://schemas.microsoft.com/office/powerpoint/2010/main" val="3484253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dirty="0">
                <a:solidFill>
                  <a:srgbClr val="FF5050"/>
                </a:solidFill>
              </a:rPr>
              <a:t>Containers</a:t>
            </a:r>
            <a:r>
              <a:rPr lang="en-US" dirty="0"/>
              <a:t> and </a:t>
            </a:r>
            <a:r>
              <a:rPr lang="en-US" dirty="0">
                <a:solidFill>
                  <a:srgbClr val="FF5050"/>
                </a:solidFill>
              </a:rPr>
              <a:t>virtual machines </a:t>
            </a:r>
            <a:r>
              <a:rPr lang="en-US" dirty="0"/>
              <a:t>are packaged computing environments </a:t>
            </a:r>
          </a:p>
          <a:p>
            <a:endParaRPr lang="en-US" dirty="0"/>
          </a:p>
          <a:p>
            <a:r>
              <a:rPr lang="en-US" dirty="0">
                <a:solidFill>
                  <a:srgbClr val="FF5050"/>
                </a:solidFill>
              </a:rPr>
              <a:t>Containers</a:t>
            </a:r>
            <a:r>
              <a:rPr lang="en-US" dirty="0"/>
              <a:t> </a:t>
            </a:r>
          </a:p>
          <a:p>
            <a:pPr lvl="1"/>
            <a:r>
              <a:rPr lang="en-US" dirty="0"/>
              <a:t>On top of physical server and its host OS</a:t>
            </a:r>
          </a:p>
          <a:p>
            <a:pPr lvl="1"/>
            <a:r>
              <a:rPr lang="en-US" dirty="0"/>
              <a:t>Share the host OS kernel</a:t>
            </a:r>
          </a:p>
          <a:p>
            <a:pPr lvl="1"/>
            <a:r>
              <a:rPr lang="en-US" dirty="0"/>
              <a:t>Shared components are read-only</a:t>
            </a:r>
          </a:p>
          <a:p>
            <a:pPr lvl="1"/>
            <a:r>
              <a:rPr lang="en-US" dirty="0"/>
              <a:t>“Light”, take seconds to start</a:t>
            </a:r>
          </a:p>
          <a:p>
            <a:r>
              <a:rPr lang="en-US" dirty="0">
                <a:solidFill>
                  <a:srgbClr val="FF5050"/>
                </a:solidFill>
              </a:rPr>
              <a:t>Virtual machines</a:t>
            </a:r>
          </a:p>
          <a:p>
            <a:pPr lvl="1"/>
            <a:r>
              <a:rPr lang="en-US" dirty="0"/>
              <a:t>Emulate a hardware/software system</a:t>
            </a:r>
          </a:p>
          <a:p>
            <a:pPr lvl="1"/>
            <a:r>
              <a:rPr lang="en-US"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72</a:t>
            </a:fld>
            <a:endParaRPr lang="it-IT"/>
          </a:p>
        </p:txBody>
      </p:sp>
    </p:spTree>
    <p:extLst>
      <p:ext uri="{BB962C8B-B14F-4D97-AF65-F5344CB8AC3E}">
        <p14:creationId xmlns:p14="http://schemas.microsoft.com/office/powerpoint/2010/main" val="3952187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dirty="0"/>
              <a:t>Function as a Service (</a:t>
            </a:r>
            <a:r>
              <a:rPr lang="en-US" b="1" dirty="0" err="1"/>
              <a:t>FaaS</a:t>
            </a:r>
            <a:r>
              <a:rPr lang="en-US" b="1" dirty="0"/>
              <a:t>)</a:t>
            </a:r>
          </a:p>
          <a:p>
            <a:pPr lvl="1"/>
            <a:r>
              <a:rPr lang="en-US" dirty="0"/>
              <a:t>A coding environment, cloud provider provisions platform to run the code (e.g., AWS Lambda)</a:t>
            </a:r>
          </a:p>
          <a:p>
            <a:pPr lvl="1"/>
            <a:r>
              <a:rPr lang="en-US"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73</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a:xfrm>
            <a:off x="838200" y="365125"/>
            <a:ext cx="10515600" cy="1325563"/>
          </a:xfrm>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a:xfrm>
            <a:off x="838200" y="1700499"/>
            <a:ext cx="10515600" cy="4351338"/>
          </a:xfrm>
        </p:spPr>
        <p:txBody>
          <a:bodyPr/>
          <a:lstStyle/>
          <a:p>
            <a:r>
              <a:rPr lang="en-US" dirty="0"/>
              <a:t>Principles of </a:t>
            </a:r>
            <a:r>
              <a:rPr lang="en-US" dirty="0" err="1"/>
              <a:t>FaaS</a:t>
            </a:r>
            <a:r>
              <a:rPr lang="en-US" dirty="0"/>
              <a:t> architectures</a:t>
            </a:r>
          </a:p>
          <a:p>
            <a:pPr lvl="1"/>
            <a:r>
              <a:rPr lang="en-US" dirty="0" err="1"/>
              <a:t>FaaS</a:t>
            </a:r>
            <a:r>
              <a:rPr lang="en-US" dirty="0"/>
              <a:t> is based on a serverless approach, use a compute service to execute code on demand</a:t>
            </a:r>
          </a:p>
          <a:p>
            <a:pPr lvl="1"/>
            <a:r>
              <a:rPr lang="en-US" dirty="0"/>
              <a:t>Every function could be considered as a standalone service</a:t>
            </a:r>
          </a:p>
          <a:p>
            <a:pPr lvl="1"/>
            <a:r>
              <a:rPr lang="en-US" dirty="0"/>
              <a:t>Write single-purpose stateless functions</a:t>
            </a:r>
          </a:p>
          <a:p>
            <a:r>
              <a:rPr lang="en-US" dirty="0"/>
              <a:t>Functions react to events</a:t>
            </a:r>
          </a:p>
          <a:p>
            <a:pPr lvl="1"/>
            <a:r>
              <a:rPr lang="en-US" dirty="0"/>
              <a:t>Design push-based, event-driven pipelines</a:t>
            </a:r>
          </a:p>
          <a:p>
            <a:pPr lvl="1"/>
            <a:r>
              <a:rPr lang="en-US" dirty="0"/>
              <a:t>Create thicker, more powerful front ends</a:t>
            </a:r>
          </a:p>
          <a:p>
            <a:pPr lvl="1"/>
            <a:r>
              <a:rPr lang="en-US" dirty="0"/>
              <a:t>Embrace third-party services (e.g., security)</a:t>
            </a:r>
          </a:p>
          <a:p>
            <a:r>
              <a:rPr lang="en-US" dirty="0" err="1"/>
              <a:t>FaaS</a:t>
            </a:r>
            <a:r>
              <a:rPr lang="en-US" dirty="0"/>
              <a:t> is not a silver bullet</a:t>
            </a:r>
          </a:p>
          <a:p>
            <a:pPr lvl="1"/>
            <a:r>
              <a:rPr lang="en-US" dirty="0"/>
              <a:t>Not appropriate for latency-sensitive applications</a:t>
            </a:r>
          </a:p>
          <a:p>
            <a:pPr lvl="1"/>
            <a:r>
              <a:rPr lang="en-US" dirty="0"/>
              <a:t>Strict specific service-level agreements</a:t>
            </a:r>
          </a:p>
          <a:p>
            <a:pPr lvl="1"/>
            <a:r>
              <a:rPr lang="en-US" dirty="0"/>
              <a:t>Migration costs</a:t>
            </a:r>
          </a:p>
          <a:p>
            <a:pPr lvl="1"/>
            <a:r>
              <a:rPr lang="en-US"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697114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dirty="0"/>
              <a:t>Software as a service (SaaS)</a:t>
            </a:r>
          </a:p>
          <a:p>
            <a:pPr lvl="1"/>
            <a:r>
              <a:rPr lang="en-US" dirty="0"/>
              <a:t>An application environment</a:t>
            </a:r>
          </a:p>
          <a:p>
            <a:pPr lvl="1"/>
            <a:r>
              <a:rPr lang="en-US" dirty="0"/>
              <a:t>Access cloud-based apps over the Internet (e.g., email, Microsoft Office 365)</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endParaRPr lang="it-IT" dirty="0"/>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76</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California housing prices</a:t>
            </a:r>
            <a:endParaRPr lang="en-US" b="0" i="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dirty="0"/>
              <a:t>This checklist can help you while building your data pipelines</a:t>
            </a:r>
          </a:p>
          <a:p>
            <a:pPr lvl="1"/>
            <a:r>
              <a:rPr lang="en-US" dirty="0"/>
              <a:t>Frame the problem and look at the big picture</a:t>
            </a:r>
          </a:p>
          <a:p>
            <a:pPr lvl="1"/>
            <a:r>
              <a:rPr lang="en-US" dirty="0"/>
              <a:t>Get the data</a:t>
            </a:r>
          </a:p>
          <a:p>
            <a:pPr lvl="1"/>
            <a:r>
              <a:rPr lang="en-US" dirty="0"/>
              <a:t>Explore the data to gain insights</a:t>
            </a:r>
          </a:p>
          <a:p>
            <a:pPr lvl="1"/>
            <a:r>
              <a:rPr lang="en-US" dirty="0"/>
              <a:t>Prepare the data</a:t>
            </a:r>
          </a:p>
          <a:p>
            <a:pPr lvl="1"/>
            <a:r>
              <a:rPr lang="en-US" dirty="0"/>
              <a:t>Explore many different models and shortlist the best ones</a:t>
            </a:r>
          </a:p>
          <a:p>
            <a:pPr lvl="1"/>
            <a:r>
              <a:rPr lang="en-US" dirty="0"/>
              <a:t>Fine-tune your models and combine them</a:t>
            </a:r>
          </a:p>
          <a:p>
            <a:pPr lvl="1"/>
            <a:r>
              <a:rPr lang="en-US" dirty="0"/>
              <a:t>Present your solution</a:t>
            </a:r>
          </a:p>
          <a:p>
            <a:pPr lvl="1"/>
            <a:r>
              <a:rPr lang="en-US" dirty="0"/>
              <a:t>Launch, monitor, and maintain your system</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78</a:t>
            </a:fld>
            <a:endParaRPr lang="it-IT"/>
          </a:p>
        </p:txBody>
      </p:sp>
      <p:sp>
        <p:nvSpPr>
          <p:cNvPr id="8" name="Segnaposto contenuto 7">
            <a:extLst>
              <a:ext uri="{FF2B5EF4-FFF2-40B4-BE49-F238E27FC236}">
                <a16:creationId xmlns:a16="http://schemas.microsoft.com/office/drawing/2014/main" id="{86054198-97F8-2237-B315-13EC28D8EF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200" y="1825625"/>
            <a:ext cx="5181600" cy="4351338"/>
          </a:xfrm>
        </p:spPr>
        <p:txBody>
          <a:bodyPr/>
          <a:lstStyle/>
          <a:p>
            <a:r>
              <a:rPr lang="en-US" dirty="0"/>
              <a:t>This checklist can help you while building your projects</a:t>
            </a:r>
          </a:p>
          <a:p>
            <a:pPr lvl="1"/>
            <a:r>
              <a:rPr lang="en-US" dirty="0">
                <a:solidFill>
                  <a:srgbClr val="FF0000"/>
                </a:solidFill>
              </a:rPr>
              <a:t>Frame the problem</a:t>
            </a:r>
            <a:r>
              <a:rPr lang="en-US" dirty="0"/>
              <a:t> and look at the big picture</a:t>
            </a:r>
          </a:p>
          <a:p>
            <a:pPr lvl="1"/>
            <a:r>
              <a:rPr lang="en-US" i="1"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79</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You have acquainted/practiced with </a:t>
            </a:r>
            <a:r>
              <a:rPr lang="en-US" b="1" dirty="0"/>
              <a:t>on-premises</a:t>
            </a:r>
            <a:r>
              <a:rPr lang="en-US" dirty="0"/>
              <a:t> solutions</a:t>
            </a:r>
          </a:p>
          <a:p>
            <a:pPr lvl="1"/>
            <a:r>
              <a:rPr lang="en-US" dirty="0"/>
              <a:t>You were given a working hardware cluster</a:t>
            </a:r>
          </a:p>
          <a:p>
            <a:pPr lvl="1"/>
            <a:r>
              <a:rPr lang="en-US" dirty="0"/>
              <a:t>... to deploy software applications on Hadoop-based stack</a:t>
            </a:r>
          </a:p>
          <a:p>
            <a:endParaRPr lang="en-US" dirty="0"/>
          </a:p>
          <a:p>
            <a:r>
              <a:rPr lang="en-US" dirty="0"/>
              <a:t>In the perspective of digital transformation</a:t>
            </a:r>
            <a:r>
              <a:rPr lang="en-US" baseline="30000" dirty="0"/>
              <a:t>1</a:t>
            </a:r>
            <a:r>
              <a:rPr lang="en-US" dirty="0"/>
              <a:t>, let us guess</a:t>
            </a:r>
          </a:p>
          <a:p>
            <a:pPr lvl="1"/>
            <a:r>
              <a:rPr lang="en-US" dirty="0"/>
              <a:t>How would you start from scratch?</a:t>
            </a:r>
          </a:p>
          <a:p>
            <a:pPr lvl="1"/>
            <a:r>
              <a:rPr lang="en-US"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dirty="0"/>
              <a:t>1 </a:t>
            </a:r>
            <a:r>
              <a:rPr lang="en-US"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80</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3"/>
          <a:stretch>
            <a:fillRect/>
          </a:stretch>
        </p:blipFill>
        <p:spPr>
          <a:xfrm>
            <a:off x="1626373" y="2210681"/>
            <a:ext cx="3804184" cy="3421154"/>
          </a:xfrm>
          <a:prstGeom prst="rect">
            <a:avLst/>
          </a:prstGeom>
        </p:spPr>
      </p:pic>
    </p:spTree>
    <p:extLst>
      <p:ext uri="{BB962C8B-B14F-4D97-AF65-F5344CB8AC3E}">
        <p14:creationId xmlns:p14="http://schemas.microsoft.com/office/powerpoint/2010/main" val="967579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solidFill>
                  <a:srgbClr val="FF0000"/>
                </a:solidFill>
              </a:rPr>
              <a:t>Knowing the objective</a:t>
            </a:r>
            <a:r>
              <a:rPr lang="en-US" dirty="0"/>
              <a:t> is important because it will determine how you frame the problem, which algorithms you will select, which performance measure you will use to evaluate your model, and how much effort you will spend tweaking it.</a:t>
            </a:r>
          </a:p>
          <a:p>
            <a:pPr lvl="2"/>
            <a:r>
              <a:rPr lang="en-US" i="1"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81</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a:xfrm>
            <a:off x="838200" y="365125"/>
            <a:ext cx="10515600" cy="1325563"/>
          </a:xfrm>
        </p:spPr>
        <p:txBody>
          <a:bodyPr/>
          <a:lstStyle/>
          <a:p>
            <a:r>
              <a:rPr lang="it-IT" dirty="0" err="1"/>
              <a:t>Integrated</a:t>
            </a:r>
            <a:r>
              <a:rPr lang="it-IT" dirty="0"/>
              <a:t> </a:t>
            </a:r>
            <a:r>
              <a:rPr lang="it-IT" dirty="0" err="1"/>
              <a:t>analytics</a:t>
            </a:r>
            <a:r>
              <a:rPr lang="it-IT" dirty="0"/>
              <a:t> lab</a:t>
            </a:r>
            <a:endParaRPr lang="en-US" dirty="0"/>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a:xfrm>
            <a:off x="838200" y="1700499"/>
            <a:ext cx="10515600" cy="4351338"/>
          </a:xfrm>
        </p:spPr>
        <p:txBody>
          <a:bodyPr/>
          <a:lstStyle/>
          <a:p>
            <a:r>
              <a:rPr lang="en-US" dirty="0"/>
              <a:t>This checklist can help you while building your projects</a:t>
            </a:r>
          </a:p>
          <a:p>
            <a:pPr lvl="1"/>
            <a:r>
              <a:rPr lang="en-US" dirty="0"/>
              <a:t>Frame the problem and look at the big picture</a:t>
            </a:r>
          </a:p>
          <a:p>
            <a:pPr lvl="2"/>
            <a:r>
              <a:rPr lang="en-US" dirty="0"/>
              <a:t>✔Define the objective in business terms</a:t>
            </a:r>
          </a:p>
          <a:p>
            <a:pPr lvl="2"/>
            <a:r>
              <a:rPr lang="en-US" dirty="0"/>
              <a:t>✖How should performance be measured? (postponed for later)</a:t>
            </a:r>
          </a:p>
          <a:p>
            <a:pPr lvl="1"/>
            <a:r>
              <a:rPr lang="en-US" dirty="0"/>
              <a:t>Get the data</a:t>
            </a:r>
          </a:p>
          <a:p>
            <a:pPr lvl="2"/>
            <a:r>
              <a:rPr lang="en-US" dirty="0"/>
              <a:t>✔ List the data you need and how much you need</a:t>
            </a:r>
          </a:p>
          <a:p>
            <a:pPr lvl="3"/>
            <a:r>
              <a:rPr lang="en-US" dirty="0"/>
              <a:t>In typical environments your data would be available in a relational database (or some other common data store) and/or spread across multiple tables/documents/files</a:t>
            </a:r>
          </a:p>
          <a:p>
            <a:pPr lvl="3"/>
            <a:r>
              <a:rPr lang="en-US" dirty="0"/>
              <a:t>In this project, however, things are much simpler</a:t>
            </a:r>
          </a:p>
          <a:p>
            <a:pPr lvl="1"/>
            <a:r>
              <a:rPr lang="en-US" dirty="0"/>
              <a:t>Explore the data to gain insights</a:t>
            </a:r>
          </a:p>
          <a:p>
            <a:pPr lvl="2"/>
            <a:r>
              <a:rPr lang="en-US" dirty="0"/>
              <a:t>✔ Create an environment to keep track of your data exploration</a:t>
            </a:r>
          </a:p>
          <a:p>
            <a:pPr lvl="3"/>
            <a:r>
              <a:rPr lang="en-US" dirty="0"/>
              <a:t>You have been provided with notebook environments</a:t>
            </a:r>
          </a:p>
          <a:p>
            <a:pPr lvl="2"/>
            <a:r>
              <a:rPr lang="en-US" dirty="0">
                <a:solidFill>
                  <a:schemeClr val="accent6"/>
                </a:solidFill>
              </a:rPr>
              <a:t>✔ Study each attribute and its characteristics</a:t>
            </a:r>
          </a:p>
          <a:p>
            <a:pPr lvl="3"/>
            <a:r>
              <a:rPr lang="en-US"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a:xfrm>
            <a:off x="-1" y="6492875"/>
            <a:ext cx="2837793" cy="365125"/>
          </a:xfrm>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82</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646331"/>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hlinkClick r:id="rId4"/>
              </a:rPr>
              <a:t>https://colab.research.google.com/drive/1c9umVM8b3hHkY1mZEJLNOKH1OhXbEwZr?usp=sharing</a:t>
            </a:r>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a:xfrm>
            <a:off x="1533728" y="1209297"/>
            <a:ext cx="9144000" cy="2387600"/>
          </a:xfrm>
        </p:spPr>
        <p:txBody>
          <a:bodyPr>
            <a:normAutofit/>
          </a:bodyPr>
          <a:lstStyle/>
          <a:p>
            <a:r>
              <a:rPr lang="it-IT" dirty="0"/>
              <a:t>BIG DATA AND </a:t>
            </a:r>
            <a:br>
              <a:rPr lang="it-IT" dirty="0"/>
            </a:br>
            <a:r>
              <a:rPr lang="it-IT" dirty="0"/>
              <a:t>CLOUD PLATFORMS</a:t>
            </a:r>
            <a:endParaRPr lang="en-US" dirty="0"/>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a:xfrm>
            <a:off x="1524000" y="3612590"/>
            <a:ext cx="9144000" cy="1655762"/>
          </a:xfrm>
        </p:spPr>
        <p:txBody>
          <a:bodyPr>
            <a:noAutofit/>
          </a:bodyPr>
          <a:lstStyle/>
          <a:p>
            <a:r>
              <a:rPr lang="it-IT" dirty="0"/>
              <a:t>Building data pipelines</a:t>
            </a:r>
            <a:endParaRPr lang="en-US" dirty="0"/>
          </a:p>
        </p:txBody>
      </p:sp>
    </p:spTree>
    <p:extLst>
      <p:ext uri="{BB962C8B-B14F-4D97-AF65-F5344CB8AC3E}">
        <p14:creationId xmlns:p14="http://schemas.microsoft.com/office/powerpoint/2010/main" val="18247888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dirty="0"/>
              <a:t>The big-data cube</a:t>
            </a:r>
          </a:p>
          <a:p>
            <a:pPr lvl="1"/>
            <a:r>
              <a:rPr lang="en-US" dirty="0"/>
              <a:t>Volume: small to big</a:t>
            </a:r>
          </a:p>
          <a:p>
            <a:pPr lvl="1"/>
            <a:r>
              <a:rPr lang="en-US" dirty="0"/>
              <a:t>Variety: structure to unstructured</a:t>
            </a:r>
          </a:p>
          <a:p>
            <a:pPr lvl="1"/>
            <a:r>
              <a:rPr lang="en-US" dirty="0"/>
              <a:t>Velocity: pull to push</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dirty="0"/>
              <a:t>Meijer, Erik. "Your mouse is a database." </a:t>
            </a:r>
            <a:r>
              <a:rPr lang="en-US" i="1" dirty="0"/>
              <a:t>Communications of the ACM</a:t>
            </a:r>
            <a:r>
              <a:rPr lang="en-US" dirty="0"/>
              <a:t> 55.5 (2012): 66-73.</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3478474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Volume</a:t>
            </a:r>
          </a:p>
          <a:p>
            <a:pPr lvl="1"/>
            <a:r>
              <a:rPr lang="en-US" b="1" dirty="0"/>
              <a:t>Small</a:t>
            </a:r>
            <a:r>
              <a:rPr lang="en-US" dirty="0"/>
              <a:t>: small relational DBs</a:t>
            </a:r>
          </a:p>
          <a:p>
            <a:pPr lvl="1"/>
            <a:r>
              <a:rPr lang="en-US" b="1" dirty="0"/>
              <a:t>High</a:t>
            </a:r>
            <a:r>
              <a:rPr lang="en-US" dirty="0"/>
              <a:t>: TBs o PBs of data</a:t>
            </a:r>
          </a:p>
        </p:txBody>
      </p:sp>
      <p:pic>
        <p:nvPicPr>
          <p:cNvPr id="15" name="Segnaposto contenuto 14">
            <a:extLst>
              <a:ext uri="{FF2B5EF4-FFF2-40B4-BE49-F238E27FC236}">
                <a16:creationId xmlns:a16="http://schemas.microsoft.com/office/drawing/2014/main" id="{FC115166-4D58-445B-92DC-7F496CC7BD5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775" y="2448719"/>
            <a:ext cx="3600450" cy="3105150"/>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86</a:t>
            </a:fld>
            <a:endParaRPr lang="it-IT"/>
          </a:p>
        </p:txBody>
      </p:sp>
    </p:spTree>
    <p:extLst>
      <p:ext uri="{BB962C8B-B14F-4D97-AF65-F5344CB8AC3E}">
        <p14:creationId xmlns:p14="http://schemas.microsoft.com/office/powerpoint/2010/main" val="3094861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dirty="0"/>
              <a:t>Variety</a:t>
            </a:r>
          </a:p>
          <a:p>
            <a:pPr lvl="1"/>
            <a:r>
              <a:rPr lang="en-US" b="1" dirty="0"/>
              <a:t>Structured</a:t>
            </a:r>
          </a:p>
          <a:p>
            <a:pPr lvl="2"/>
            <a:r>
              <a:rPr lang="en-US" dirty="0"/>
              <a:t>Relational tuples with FK/PK relationships</a:t>
            </a:r>
          </a:p>
          <a:p>
            <a:pPr lvl="1"/>
            <a:r>
              <a:rPr lang="en-US" b="1" dirty="0"/>
              <a:t>Unstructured</a:t>
            </a:r>
          </a:p>
          <a:p>
            <a:pPr lvl="2"/>
            <a:r>
              <a:rPr lang="en-US" dirty="0"/>
              <a:t>Key-value</a:t>
            </a:r>
          </a:p>
          <a:p>
            <a:pPr lvl="2"/>
            <a:r>
              <a:rPr lang="en-US" dirty="0"/>
              <a:t>Columnar</a:t>
            </a:r>
          </a:p>
          <a:p>
            <a:pPr lvl="2"/>
            <a:r>
              <a:rPr lang="en-US" dirty="0"/>
              <a:t>Document-based</a:t>
            </a:r>
          </a:p>
          <a:p>
            <a:pPr lvl="2"/>
            <a:r>
              <a:rPr lang="en-US" dirty="0"/>
              <a:t>Graph</a:t>
            </a:r>
          </a:p>
          <a:p>
            <a:pPr lvl="2"/>
            <a:r>
              <a:rPr lang="en-US"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dirty="0">
                <a:hlinkClick r:id="rId5"/>
              </a:rPr>
              <a:t>https://www.datamation.com/big-data/structured-vs-unstructured-data/</a:t>
            </a:r>
            <a:r>
              <a:rPr lang="en-US" dirty="0"/>
              <a:t> (accessed 2022-08-01)</a:t>
            </a:r>
          </a:p>
        </p:txBody>
      </p:sp>
    </p:spTree>
    <p:extLst>
      <p:ext uri="{BB962C8B-B14F-4D97-AF65-F5344CB8AC3E}">
        <p14:creationId xmlns:p14="http://schemas.microsoft.com/office/powerpoint/2010/main" val="356507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b="1" dirty="0"/>
              <a:t>Velocity</a:t>
            </a:r>
            <a:r>
              <a:rPr lang="en-US" dirty="0"/>
              <a:t> (latency)</a:t>
            </a:r>
          </a:p>
          <a:p>
            <a:pPr lvl="1"/>
            <a:r>
              <a:rPr lang="en-US" b="1" dirty="0"/>
              <a:t>High</a:t>
            </a:r>
            <a:r>
              <a:rPr lang="en-US" dirty="0"/>
              <a:t>: clients synchronously pulling data from sources</a:t>
            </a:r>
          </a:p>
          <a:p>
            <a:pPr lvl="1"/>
            <a:r>
              <a:rPr lang="en-US" b="1" dirty="0"/>
              <a:t>Low</a:t>
            </a:r>
            <a:r>
              <a:rPr lang="en-US" dirty="0"/>
              <a:t>: sources asynchronously pushing data to clients</a:t>
            </a:r>
          </a:p>
          <a:p>
            <a:pPr lvl="1"/>
            <a:endParaRPr lang="en-US" dirty="0"/>
          </a:p>
          <a:p>
            <a:r>
              <a:rPr lang="en-US" b="1" dirty="0"/>
              <a:t>Velocity</a:t>
            </a:r>
            <a:r>
              <a:rPr lang="en-US" dirty="0"/>
              <a:t> (speed; dual to latency)</a:t>
            </a:r>
          </a:p>
          <a:p>
            <a:pPr lvl="1"/>
            <a:r>
              <a:rPr lang="en-US" b="1" dirty="0"/>
              <a:t>High</a:t>
            </a:r>
            <a:r>
              <a:rPr lang="en-US" dirty="0"/>
              <a:t>: processing in real-time (milliseconds) or near-real time (minutes)</a:t>
            </a:r>
          </a:p>
          <a:p>
            <a:pPr lvl="1"/>
            <a:r>
              <a:rPr lang="en-US" b="1" dirty="0"/>
              <a:t>Low</a:t>
            </a:r>
            <a:r>
              <a:rPr lang="en-US" dirty="0"/>
              <a:t>: processing can take hours</a:t>
            </a:r>
          </a:p>
          <a:p>
            <a:endParaRPr lang="en-US"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88</a:t>
            </a:fld>
            <a:endParaRPr lang="it-IT"/>
          </a:p>
        </p:txBody>
      </p:sp>
    </p:spTree>
    <p:extLst>
      <p:ext uri="{BB962C8B-B14F-4D97-AF65-F5344CB8AC3E}">
        <p14:creationId xmlns:p14="http://schemas.microsoft.com/office/powerpoint/2010/main" val="1591185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a:solidFill>
                  <a:srgbClr val="FDA100"/>
                </a:solidFill>
                <a:effectLst/>
              </a:rPr>
              <a:t>Scheduled Batch</a:t>
            </a:r>
          </a:p>
          <a:p>
            <a:pPr lvl="2"/>
            <a:r>
              <a:rPr lang="en-US" sz="1400"/>
              <a:t>Large volume of data processed on a regular scheduled basis; velocity is very predictable</a:t>
            </a:r>
          </a:p>
          <a:p>
            <a:pPr lvl="1"/>
            <a:r>
              <a:rPr lang="en-US" sz="1600" b="1">
                <a:solidFill>
                  <a:srgbClr val="FDA100"/>
                </a:solidFill>
                <a:effectLst/>
              </a:rPr>
              <a:t>Periodic</a:t>
            </a:r>
            <a:r>
              <a:rPr lang="en-US" sz="1600"/>
              <a:t>:</a:t>
            </a:r>
          </a:p>
          <a:p>
            <a:pPr lvl="2"/>
            <a:r>
              <a:rPr lang="en-US" sz="1400"/>
              <a:t>Large volume of data processed at irregular times (e.g., after collecting a certain amount of data); velocity is less predictable</a:t>
            </a:r>
          </a:p>
          <a:p>
            <a:pPr lvl="1"/>
            <a:r>
              <a:rPr lang="en-US" sz="1600" b="1">
                <a:solidFill>
                  <a:srgbClr val="FDA100"/>
                </a:solidFill>
                <a:effectLst/>
              </a:rPr>
              <a:t>Near real-time</a:t>
            </a:r>
            <a:endParaRPr lang="en-US" sz="1600"/>
          </a:p>
          <a:p>
            <a:pPr lvl="2"/>
            <a:r>
              <a:rPr lang="en-US" sz="1400"/>
              <a:t>Streaming data processed in small individual batches that are collected and processed within minutes; velocity is a huge concern</a:t>
            </a:r>
          </a:p>
          <a:p>
            <a:pPr lvl="1"/>
            <a:r>
              <a:rPr lang="en-US" sz="1600" b="1">
                <a:solidFill>
                  <a:srgbClr val="FDA100"/>
                </a:solidFill>
                <a:effectLst/>
              </a:rPr>
              <a:t>Real-time</a:t>
            </a:r>
          </a:p>
          <a:p>
            <a:pPr lvl="2"/>
            <a:r>
              <a:rPr lang="en-US" sz="1400"/>
              <a:t>Streaming data processed in very small individual batches that are collected and processed within milliseconds; 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dirty="0">
                <a:solidFill>
                  <a:srgbClr val="FDA100"/>
                </a:solidFill>
                <a:effectLst/>
              </a:rPr>
              <a:t>Batch and periodic</a:t>
            </a:r>
          </a:p>
          <a:p>
            <a:pPr lvl="2"/>
            <a:r>
              <a:rPr lang="en-US" dirty="0"/>
              <a:t>Once data has been collected, processing can be done in a controlled environment</a:t>
            </a:r>
          </a:p>
          <a:p>
            <a:pPr lvl="2"/>
            <a:r>
              <a:rPr lang="en-US" dirty="0"/>
              <a:t>There is time to plan for the appropriate resources</a:t>
            </a:r>
          </a:p>
          <a:p>
            <a:pPr lvl="1"/>
            <a:r>
              <a:rPr lang="en-US" b="1" dirty="0">
                <a:solidFill>
                  <a:srgbClr val="FDA100"/>
                </a:solidFill>
                <a:effectLst/>
              </a:rPr>
              <a:t>Near real-time and real-time</a:t>
            </a:r>
          </a:p>
          <a:p>
            <a:pPr lvl="2"/>
            <a:r>
              <a:rPr lang="en-US" dirty="0"/>
              <a:t>Collection of the data leads to an immediate need for processing. </a:t>
            </a:r>
          </a:p>
          <a:p>
            <a:pPr lvl="2"/>
            <a:r>
              <a:rPr lang="en-US" dirty="0"/>
              <a:t>Depending on the complexity of the processing (cleansing, scrubbing, curation), this can slow down the velocity of the solution significantly</a:t>
            </a:r>
          </a:p>
          <a:p>
            <a:pPr lvl="2"/>
            <a:r>
              <a:rPr lang="en-US"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89</a:t>
            </a:fld>
            <a:endParaRPr lang="en-US"/>
          </a:p>
        </p:txBody>
      </p:sp>
    </p:spTree>
    <p:extLst>
      <p:ext uri="{BB962C8B-B14F-4D97-AF65-F5344CB8AC3E}">
        <p14:creationId xmlns:p14="http://schemas.microsoft.com/office/powerpoint/2010/main" val="123916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it-IT" dirty="0"/>
              <a:t>So far</a:t>
            </a:r>
            <a:endParaRPr lang="en-US" dirty="0"/>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dirty="0"/>
              <a:t>No easy answers</a:t>
            </a:r>
          </a:p>
          <a:p>
            <a:endParaRPr lang="en-US" dirty="0"/>
          </a:p>
          <a:p>
            <a:r>
              <a:rPr lang="en-US" dirty="0"/>
              <a:t>Big-data (distributed) architectures require a lot of skills</a:t>
            </a:r>
          </a:p>
          <a:p>
            <a:pPr lvl="1"/>
            <a:r>
              <a:rPr lang="en-US" b="1" dirty="0"/>
              <a:t>Configuration</a:t>
            </a:r>
            <a:r>
              <a:rPr lang="en-US" dirty="0"/>
              <a:t>: how do I set up dozens of new machines?</a:t>
            </a:r>
          </a:p>
          <a:p>
            <a:pPr lvl="1"/>
            <a:r>
              <a:rPr lang="en-US" b="1" dirty="0"/>
              <a:t>Networking</a:t>
            </a:r>
            <a:r>
              <a:rPr lang="en-US" dirty="0"/>
              <a:t>: how do I cable dozens of machines?</a:t>
            </a:r>
          </a:p>
          <a:p>
            <a:pPr lvl="1"/>
            <a:r>
              <a:rPr lang="en-US" b="1" dirty="0"/>
              <a:t>Management</a:t>
            </a:r>
            <a:r>
              <a:rPr lang="en-US" dirty="0"/>
              <a:t>: how do I replace a broken disk?</a:t>
            </a:r>
          </a:p>
          <a:p>
            <a:pPr lvl="1"/>
            <a:r>
              <a:rPr lang="en-US" b="1" dirty="0"/>
              <a:t>Upgrade</a:t>
            </a:r>
            <a:r>
              <a:rPr lang="en-US" dirty="0"/>
              <a:t>: how do I extend the cluster with new services/machines?</a:t>
            </a:r>
          </a:p>
          <a:p>
            <a:pPr lvl="1"/>
            <a:r>
              <a:rPr lang="en-US"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dirty="0">
                <a:hlinkClick r:id="rId2"/>
              </a:rPr>
              <a:t>https://aws.amazon.com/compliance/data-center/data-centers/</a:t>
            </a:r>
            <a:r>
              <a:rPr lang="en-US"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it-IT" dirty="0"/>
              <a:t>Reference scenario</a:t>
            </a:r>
            <a:endParaRPr lang="en-US" dirty="0"/>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dirty="0"/>
              <a:t>Data acceleration</a:t>
            </a:r>
          </a:p>
          <a:p>
            <a:pPr lvl="1"/>
            <a:r>
              <a:rPr lang="en-US" dirty="0"/>
              <a:t>The rate at which large collections of data can be ingested, processed, and analyzed</a:t>
            </a:r>
          </a:p>
          <a:p>
            <a:pPr lvl="1"/>
            <a:r>
              <a:rPr lang="en-US" dirty="0"/>
              <a:t>Data acceleration is not constant, it comes in bursts</a:t>
            </a:r>
          </a:p>
          <a:p>
            <a:pPr lvl="1"/>
            <a:r>
              <a:rPr lang="en-US" dirty="0"/>
              <a:t>Take Twitter as an example</a:t>
            </a:r>
          </a:p>
          <a:p>
            <a:pPr lvl="2"/>
            <a:r>
              <a:rPr lang="en-US" dirty="0"/>
              <a:t>Hashtags can become hugely popular and appear hundreds of times in just seconds</a:t>
            </a:r>
          </a:p>
          <a:p>
            <a:pPr lvl="2"/>
            <a:r>
              <a:rPr lang="en-US" dirty="0"/>
              <a:t>… or slow down to one tag an hour</a:t>
            </a:r>
          </a:p>
          <a:p>
            <a:pPr lvl="1"/>
            <a:r>
              <a:rPr lang="en-US"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90</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9698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a:xfrm>
            <a:off x="838200" y="365125"/>
            <a:ext cx="10515600" cy="1325563"/>
          </a:xfrm>
        </p:spPr>
        <p:txBody>
          <a:bodyPr/>
          <a:lstStyle/>
          <a:p>
            <a:r>
              <a:rPr lang="en-US"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a:xfrm>
            <a:off x="838200" y="1825625"/>
            <a:ext cx="5181600" cy="4351338"/>
          </a:xfrm>
        </p:spPr>
        <p:txBody>
          <a:bodyPr/>
          <a:lstStyle/>
          <a:p>
            <a:r>
              <a:rPr lang="en-US" dirty="0"/>
              <a:t>Plus other Vs </a:t>
            </a:r>
          </a:p>
          <a:p>
            <a:pPr lvl="1"/>
            <a:r>
              <a:rPr lang="en-US" b="1" dirty="0">
                <a:effectLst/>
              </a:rPr>
              <a:t>Veracity</a:t>
            </a:r>
            <a:r>
              <a:rPr lang="en-US" dirty="0">
                <a:effectLst/>
              </a:rPr>
              <a:t>:</a:t>
            </a:r>
            <a:r>
              <a:rPr lang="en-US" b="1" dirty="0">
                <a:effectLst/>
              </a:rPr>
              <a:t> </a:t>
            </a:r>
            <a:r>
              <a:rPr lang="en-US" dirty="0">
                <a:effectLst/>
              </a:rPr>
              <a:t>data </a:t>
            </a:r>
            <a:r>
              <a:rPr lang="en-US" dirty="0"/>
              <a:t>trustworthiness/quality</a:t>
            </a:r>
          </a:p>
          <a:p>
            <a:pPr lvl="1"/>
            <a:r>
              <a:rPr lang="en-US" b="1" dirty="0">
                <a:effectLst/>
              </a:rPr>
              <a:t>Value</a:t>
            </a:r>
            <a:r>
              <a:rPr lang="en-US" dirty="0">
                <a:effectLst/>
              </a:rPr>
              <a:t>: ability to extract meaningful information</a:t>
            </a:r>
          </a:p>
          <a:p>
            <a:pPr lvl="1"/>
            <a:r>
              <a:rPr lang="en-US" dirty="0"/>
              <a:t>Do you foresee any related problem?</a:t>
            </a:r>
            <a:endParaRPr lang="en-US" dirty="0">
              <a:effectLst/>
            </a:endParaRPr>
          </a:p>
          <a:p>
            <a:endParaRPr lang="en-US" dirty="0"/>
          </a:p>
          <a:p>
            <a:r>
              <a:rPr lang="en-US" dirty="0"/>
              <a:t>Our focus</a:t>
            </a:r>
          </a:p>
          <a:p>
            <a:pPr lvl="1"/>
            <a:r>
              <a:rPr lang="en-US" dirty="0"/>
              <a:t>(Un)Structured big-data batch</a:t>
            </a:r>
          </a:p>
          <a:p>
            <a:pPr lvl="1"/>
            <a:r>
              <a:rPr lang="en-US" dirty="0"/>
              <a:t>(Un)Structured big-data streams</a:t>
            </a:r>
          </a:p>
          <a:p>
            <a:r>
              <a:rPr lang="en-US" b="1" dirty="0"/>
              <a:t>Goal</a:t>
            </a:r>
            <a:r>
              <a:rPr lang="en-US" dirty="0"/>
              <a:t>: keep in mind the cube to</a:t>
            </a:r>
          </a:p>
          <a:p>
            <a:r>
              <a:rPr lang="en-US"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91</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41011980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
        <p:nvSpPr>
          <p:cNvPr id="4" name="Segnaposto contenuto 3">
            <a:extLst>
              <a:ext uri="{FF2B5EF4-FFF2-40B4-BE49-F238E27FC236}">
                <a16:creationId xmlns:a16="http://schemas.microsoft.com/office/drawing/2014/main" id="{ED9409C7-3D58-17F5-5CD3-F69DD69CF9B9}"/>
              </a:ext>
            </a:extLst>
          </p:cNvPr>
          <p:cNvSpPr>
            <a:spLocks noGrp="1"/>
          </p:cNvSpPr>
          <p:nvPr>
            <p:ph idx="1"/>
          </p:nvPr>
        </p:nvSpPr>
        <p:spPr/>
        <p:txBody>
          <a:bodyPr/>
          <a:lstStyle/>
          <a:p>
            <a:endParaRPr lang="en-US"/>
          </a:p>
        </p:txBody>
      </p:sp>
      <p:pic>
        <p:nvPicPr>
          <p:cNvPr id="7" name="Segnaposto contenuto 9">
            <a:extLst>
              <a:ext uri="{FF2B5EF4-FFF2-40B4-BE49-F238E27FC236}">
                <a16:creationId xmlns:a16="http://schemas.microsoft.com/office/drawing/2014/main" id="{51D09B44-ED5A-A9D2-802C-AF1D6229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41581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93</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851143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94</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9275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a:t>Scenario 1</a:t>
            </a:r>
          </a:p>
          <a:p>
            <a:pPr lvl="1"/>
            <a:r>
              <a:rPr lang="en-US"/>
              <a:t>My business has a set of 15 JSON data files that are each about 2.5 GB in size. </a:t>
            </a:r>
          </a:p>
          <a:p>
            <a:pPr lvl="1"/>
            <a:r>
              <a:rPr lang="en-US"/>
              <a:t>They are placed on a file server once an hour, and they must be ingested as soon as they arrive in this location. </a:t>
            </a:r>
          </a:p>
          <a:p>
            <a:pPr lvl="1"/>
            <a:r>
              <a:rPr lang="en-US"/>
              <a:t>Data must be combined with all transactions from financial dashboard for this same period, then compared to the recommendations from marketing engine </a:t>
            </a:r>
          </a:p>
          <a:p>
            <a:pPr lvl="1"/>
            <a:r>
              <a:rPr lang="en-US"/>
              <a:t>All data is fully cleansed. </a:t>
            </a:r>
          </a:p>
          <a:p>
            <a:pPr lvl="1"/>
            <a:r>
              <a:rPr lang="en-US"/>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dirty="0"/>
              <a:t>Which Vs are involved?</a:t>
            </a:r>
          </a:p>
          <a:p>
            <a:pPr lvl="1"/>
            <a:r>
              <a:rPr lang="en-US" dirty="0">
                <a:solidFill>
                  <a:srgbClr val="FF5050"/>
                </a:solidFill>
              </a:rPr>
              <a:t>Volume</a:t>
            </a:r>
            <a:r>
              <a:rPr lang="en-US" dirty="0"/>
              <a:t> This scenario describes huge JSON files to be combined with transactional data and marketing data.</a:t>
            </a:r>
          </a:p>
          <a:p>
            <a:pPr lvl="1"/>
            <a:r>
              <a:rPr lang="en-US" dirty="0">
                <a:solidFill>
                  <a:srgbClr val="FF5050"/>
                </a:solidFill>
              </a:rPr>
              <a:t>Velocity</a:t>
            </a:r>
            <a:r>
              <a:rPr lang="en-US" dirty="0"/>
              <a:t> "Wait - now hurry up!" Wait to collect data for a full hour and then produce meaningful results in 10 minutes </a:t>
            </a:r>
            <a:r>
              <a:rPr lang="en-US" dirty="0">
                <a:solidFill>
                  <a:srgbClr val="0070C0"/>
                </a:solidFill>
              </a:rPr>
              <a:t>(is it batch or stream processing?)</a:t>
            </a:r>
          </a:p>
          <a:p>
            <a:pPr lvl="1"/>
            <a:r>
              <a:rPr lang="en-US" dirty="0">
                <a:solidFill>
                  <a:srgbClr val="FF5050"/>
                </a:solidFill>
              </a:rPr>
              <a:t>Variety</a:t>
            </a:r>
            <a:r>
              <a:rPr lang="en-US" dirty="0"/>
              <a:t> three data source types: log files, transactional data, and recommendation information</a:t>
            </a:r>
          </a:p>
          <a:p>
            <a:pPr lvl="1"/>
            <a:r>
              <a:rPr lang="en-US" dirty="0">
                <a:solidFill>
                  <a:srgbClr val="FF5050"/>
                </a:solidFill>
              </a:rPr>
              <a:t>Value</a:t>
            </a:r>
            <a:r>
              <a:rPr lang="en-US"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95</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1709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96</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5427217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a:t>Scenario 2</a:t>
            </a:r>
          </a:p>
          <a:p>
            <a:pPr lvl="1"/>
            <a:r>
              <a:rPr lang="en-US"/>
              <a:t>My business compiles data generated by hundreds of corporations. </a:t>
            </a:r>
          </a:p>
          <a:p>
            <a:pPr lvl="1"/>
            <a:r>
              <a:rPr lang="en-US"/>
              <a:t>This data is delivered to us in very large files, transactional updates, and even data streams.</a:t>
            </a:r>
          </a:p>
          <a:p>
            <a:pPr lvl="1"/>
            <a:r>
              <a:rPr lang="en-US"/>
              <a:t>The data must be cleansed and prepared to ensure that rogue inputs do not skew the results. </a:t>
            </a:r>
          </a:p>
          <a:p>
            <a:pPr lvl="1"/>
            <a:r>
              <a:rPr lang="en-US"/>
              <a:t>Knowing the data source for each record is vital to the work we do. </a:t>
            </a:r>
          </a:p>
          <a:p>
            <a:pPr lvl="1"/>
            <a:r>
              <a:rPr lang="en-US"/>
              <a:t>A large portion of the data gathered is irrelevant to our analysis, so this data must be eliminated. </a:t>
            </a:r>
          </a:p>
          <a:p>
            <a:pPr lvl="1"/>
            <a:r>
              <a:rPr lang="en-US"/>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dirty="0"/>
              <a:t>Which Vs are involved?</a:t>
            </a:r>
          </a:p>
          <a:p>
            <a:pPr lvl="1"/>
            <a:r>
              <a:rPr lang="en-US" dirty="0">
                <a:solidFill>
                  <a:srgbClr val="FF5050"/>
                </a:solidFill>
              </a:rPr>
              <a:t>Volume</a:t>
            </a:r>
            <a:r>
              <a:rPr lang="en-US" dirty="0"/>
              <a:t> The data is delivered in very large files, transactional updates, and even in data streams</a:t>
            </a:r>
          </a:p>
          <a:p>
            <a:pPr lvl="1"/>
            <a:r>
              <a:rPr lang="en-US" dirty="0">
                <a:solidFill>
                  <a:srgbClr val="FF5050"/>
                </a:solidFill>
              </a:rPr>
              <a:t>Variety</a:t>
            </a:r>
            <a:r>
              <a:rPr lang="en-US" dirty="0"/>
              <a:t> The business will need to combine the data from all three sources into a single data warehouse.</a:t>
            </a:r>
          </a:p>
          <a:p>
            <a:pPr lvl="1"/>
            <a:r>
              <a:rPr lang="en-US" dirty="0">
                <a:solidFill>
                  <a:srgbClr val="FF5050"/>
                </a:solidFill>
              </a:rPr>
              <a:t>Veracity</a:t>
            </a:r>
            <a:r>
              <a:rPr lang="en-US"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97</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26322605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dirty="0"/>
              <a:t>Data pipeline</a:t>
            </a:r>
          </a:p>
          <a:p>
            <a:pPr marL="457200" lvl="1" indent="0">
              <a:buNone/>
            </a:pPr>
            <a:r>
              <a:rPr lang="en-US" i="1" dirty="0"/>
              <a:t>"A succession of operations to transform and consume raw data"</a:t>
            </a:r>
          </a:p>
        </p:txBody>
      </p:sp>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it-IT" dirty="0"/>
              <a:t>Data pipeline</a:t>
            </a:r>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98</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dirty="0" err="1"/>
              <a:t>Quemy</a:t>
            </a:r>
            <a:r>
              <a:rPr lang="en-US" dirty="0"/>
              <a:t>, Alexandre. "Data Pipeline Selection and Optimization." </a:t>
            </a:r>
            <a:r>
              <a:rPr lang="en-US" i="1" dirty="0"/>
              <a:t>DOLAP</a:t>
            </a:r>
            <a:r>
              <a:rPr lang="en-US"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2"/>
              </a:rPr>
              <a:t>https://xkcd.com/2054/</a:t>
            </a:r>
            <a:endParaRPr lang="en-US" dirty="0">
              <a:latin typeface="Helvetica" panose="020B0604020202020204" pitchFamily="34" charset="0"/>
              <a:cs typeface="Helvetica" panose="020B0604020202020204" pitchFamily="34" charset="0"/>
            </a:endParaRP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70006"/>
            <a:ext cx="5181600" cy="1862575"/>
          </a:xfrm>
        </p:spPr>
      </p:pic>
    </p:spTree>
    <p:extLst>
      <p:ext uri="{BB962C8B-B14F-4D97-AF65-F5344CB8AC3E}">
        <p14:creationId xmlns:p14="http://schemas.microsoft.com/office/powerpoint/2010/main" val="3433178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a:xfrm>
            <a:off x="838200" y="365125"/>
            <a:ext cx="10515600" cy="1325563"/>
          </a:xfrm>
        </p:spPr>
        <p:txBody>
          <a:bodyPr/>
          <a:lstStyle/>
          <a:p>
            <a:r>
              <a:rPr lang="en-US"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a:xfrm>
            <a:off x="6172200" y="1825625"/>
            <a:ext cx="5181600" cy="4351338"/>
          </a:xfrm>
        </p:spPr>
        <p:txBody>
          <a:bodyPr/>
          <a:lstStyle/>
          <a:p>
            <a:r>
              <a:rPr lang="en-US" dirty="0"/>
              <a:t>DIKW hierarchy</a:t>
            </a:r>
          </a:p>
          <a:p>
            <a:pPr lvl="1"/>
            <a:r>
              <a:rPr lang="en-US" dirty="0"/>
              <a:t>Layers representing structural relationships between data, information, knowledge, and wisdom</a:t>
            </a:r>
            <a:br>
              <a:rPr lang="en-US" dirty="0"/>
            </a:br>
            <a:endParaRPr lang="en-US" dirty="0"/>
          </a:p>
          <a:p>
            <a:pPr marL="457200" lvl="1" indent="0">
              <a:buNone/>
            </a:pPr>
            <a:br>
              <a:rPr lang="en-US" dirty="0"/>
            </a:br>
            <a:br>
              <a:rPr lang="en-US" dirty="0"/>
            </a:br>
            <a:br>
              <a:rPr lang="en-US" dirty="0"/>
            </a:br>
            <a:br>
              <a:rPr lang="en-US" dirty="0"/>
            </a:br>
            <a:endParaRPr lang="en-US" dirty="0"/>
          </a:p>
          <a:p>
            <a:pPr lvl="1"/>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a:xfrm>
            <a:off x="-1" y="6492875"/>
            <a:ext cx="2837793" cy="365125"/>
          </a:xfrm>
        </p:spPr>
        <p:txBody>
          <a:bodyPr/>
          <a:lstStyle/>
          <a:p>
            <a:r>
              <a:rPr lang="it-IT"/>
              <a:t>Matteo Francia – University of Bologna</a:t>
            </a:r>
            <a:endParaRPr lang="it-IT" dirty="0"/>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a:xfrm>
            <a:off x="9448800" y="6492874"/>
            <a:ext cx="2743200" cy="365125"/>
          </a:xfrm>
        </p:spPr>
        <p:txBody>
          <a:bodyPr/>
          <a:lstStyle/>
          <a:p>
            <a:fld id="{5DD6F1BA-2510-46FC-9346-AB1F3CA1593B}" type="slidenum">
              <a:rPr lang="it-IT" smtClean="0"/>
              <a:pPr/>
              <a:t>99</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a:xfrm>
            <a:off x="838200" y="6119199"/>
            <a:ext cx="10515600" cy="365125"/>
          </a:xfrm>
        </p:spPr>
        <p:txBody>
          <a:bodyPr/>
          <a:lstStyle/>
          <a:p>
            <a:r>
              <a:rPr lang="en-US" dirty="0" err="1"/>
              <a:t>Ackoff</a:t>
            </a:r>
            <a:r>
              <a:rPr lang="en-US"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24330</TotalTime>
  <Words>21604</Words>
  <Application>Microsoft Office PowerPoint</Application>
  <PresentationFormat>Widescreen</PresentationFormat>
  <Paragraphs>3464</Paragraphs>
  <Slides>286</Slides>
  <Notes>10</Notes>
  <HiddenSlides>15</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286</vt:i4>
      </vt:variant>
    </vt:vector>
  </HeadingPairs>
  <TitlesOfParts>
    <vt:vector size="300" baseType="lpstr">
      <vt:lpstr>Arial</vt:lpstr>
      <vt:lpstr>Arial MT</vt:lpstr>
      <vt:lpstr>Calibri</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Roadmap</vt:lpstr>
      <vt:lpstr>Dictionary</vt:lpstr>
      <vt:lpstr>Set up</vt:lpstr>
      <vt:lpstr>Set up</vt:lpstr>
      <vt:lpstr>So far</vt:lpstr>
      <vt:lpstr>So far</vt:lpstr>
      <vt:lpstr>So far</vt:lpstr>
      <vt:lpstr>So far</vt:lpstr>
      <vt:lpstr>Teaching material</vt:lpstr>
      <vt:lpstr>BIG DATA AND  CLOUD PLATFORMS</vt:lpstr>
      <vt:lpstr>How did we get here?</vt:lpstr>
      <vt:lpstr>How did we get here?</vt:lpstr>
      <vt:lpstr>Data platform</vt:lpstr>
      <vt:lpstr>Data platform</vt:lpstr>
      <vt:lpstr>Data platform</vt:lpstr>
      <vt:lpstr>Data platform: OLTP vs OLAP</vt:lpstr>
      <vt:lpstr>Data platform: OLTP vs OLAP</vt:lpstr>
      <vt:lpstr>Data platform</vt:lpstr>
      <vt:lpstr>Data platform: DWH vs Data Lake</vt:lpstr>
      <vt:lpstr>Data platform: DWH vs Data Lake</vt:lpstr>
      <vt:lpstr>Data platform</vt:lpstr>
      <vt:lpstr>Data platform</vt:lpstr>
      <vt:lpstr>Data platform: Data management</vt:lpstr>
      <vt:lpstr>Data provenance</vt:lpstr>
      <vt:lpstr>Data provenance</vt:lpstr>
      <vt:lpstr>Data provenance</vt:lpstr>
      <vt:lpstr>Data provenance</vt:lpstr>
      <vt:lpstr>Data provenance</vt:lpstr>
      <vt:lpstr>Data versioning</vt:lpstr>
      <vt:lpstr>Data versioning</vt:lpstr>
      <vt:lpstr>In action</vt:lpstr>
      <vt:lpstr>Data platform</vt:lpstr>
      <vt:lpstr>Data lakehouse</vt:lpstr>
      <vt:lpstr>Data lakehouse</vt:lpstr>
      <vt:lpstr>Data fabric</vt:lpstr>
      <vt:lpstr>Data fabric</vt:lpstr>
      <vt:lpstr>Data fabric</vt:lpstr>
      <vt:lpstr>DataOps</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 platform</vt:lpstr>
      <vt:lpstr>BIG DATA AND  CLOUD PLATFORMS</vt:lpstr>
      <vt:lpstr>Presentazione standard di PowerPoint</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Presentazione standard di PowerPoint</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Presentazione standard di PowerPoint</vt:lpstr>
      <vt:lpstr>BIG DATA AND  CLOUD PLATFORMS</vt:lpstr>
      <vt:lpstr>Integrated analytics lab</vt:lpstr>
      <vt:lpstr>Integrated analytics lab</vt:lpstr>
      <vt:lpstr>Integrated analytics lab</vt:lpstr>
      <vt:lpstr>Integrated analytics lab</vt:lpstr>
      <vt:lpstr>Integrated analytics lab</vt:lpstr>
      <vt:lpstr>In action</vt:lpstr>
      <vt:lpstr>BIG DATA AND  CLOUD PLATFORMS</vt:lpstr>
      <vt:lpstr>Reference scenario</vt:lpstr>
      <vt:lpstr>Reference scenario</vt:lpstr>
      <vt:lpstr>Reference scenario</vt:lpstr>
      <vt:lpstr>Reference scenario</vt:lpstr>
      <vt:lpstr>Reference scenario</vt:lpstr>
      <vt:lpstr>Reference scenario</vt:lpstr>
      <vt:lpstr>Reference scenario</vt:lpstr>
      <vt:lpstr>Reference scenario: batch vs stream</vt:lpstr>
      <vt:lpstr>Reference scenario: batch vs stream</vt:lpstr>
      <vt:lpstr>Reference scenario</vt:lpstr>
      <vt:lpstr>Reference scenario</vt:lpstr>
      <vt:lpstr>Reference scenario</vt:lpstr>
      <vt:lpstr>Reference scenario</vt:lpstr>
      <vt:lpstr>Data pipeline</vt:lpstr>
      <vt:lpstr>Data pipeline</vt:lpstr>
      <vt:lpstr>Data pipelines on cloud</vt:lpstr>
      <vt:lpstr>Data pipeline - AWS</vt:lpstr>
      <vt:lpstr>Data pipeline - Google cloud</vt:lpstr>
      <vt:lpstr>A tentative organization</vt:lpstr>
      <vt:lpstr>A tentative organization</vt:lpstr>
      <vt:lpstr>A tentative organization</vt:lpstr>
      <vt:lpstr>A tentative organization</vt:lpstr>
      <vt:lpstr>A tentative organization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Presentazione standard di PowerPoint</vt:lpstr>
      <vt:lpstr>Organizing the data lake</vt:lpstr>
      <vt:lpstr>Organizing the data lake</vt:lpstr>
      <vt:lpstr>A tentative organization</vt:lpstr>
      <vt:lpstr>Bulk vs. Streaming systems</vt:lpstr>
      <vt:lpstr>Bulk vs. Streaming systems</vt:lpstr>
      <vt:lpstr>Ingestion: bulk</vt:lpstr>
      <vt:lpstr>Ingestion: bulk</vt:lpstr>
      <vt:lpstr>Ingestion: bulk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A tentative organization</vt:lpstr>
      <vt:lpstr>Single instance: AWS EC2</vt:lpstr>
      <vt:lpstr>Single instance: AWS EC2</vt:lpstr>
      <vt:lpstr>Single instance: AWS EC2</vt:lpstr>
      <vt:lpstr>Cluster: AWS EMR</vt:lpstr>
      <vt:lpstr>BIG DATA AND  CLOUD PLATFORMS</vt:lpstr>
      <vt:lpstr>Soil moisture monitoring as a case study</vt:lpstr>
      <vt:lpstr>Soil moisture monitoring as a case study</vt:lpstr>
      <vt:lpstr>Soil moisture monitoring as a case study</vt:lpstr>
      <vt:lpstr>Reference scenario</vt:lpstr>
      <vt:lpstr>Sensors layouts and symmetry assumptions</vt:lpstr>
      <vt:lpstr>From sensors to soil profiles</vt:lpstr>
      <vt:lpstr>To do</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BIG DATA AND  CLOUD PLATFORMS</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Migration</vt:lpstr>
      <vt:lpstr>Motivation</vt:lpstr>
      <vt:lpstr>EMR Cluster</vt:lpstr>
      <vt:lpstr>EMR Cluster</vt:lpstr>
      <vt:lpstr>EMR Cluster</vt:lpstr>
      <vt:lpstr>Migration</vt:lpstr>
      <vt:lpstr>Migration</vt:lpstr>
      <vt:lpstr>Creating the cluster</vt:lpstr>
      <vt:lpstr>EMR</vt:lpstr>
      <vt:lpstr>EMR</vt:lpstr>
      <vt:lpstr>Add some storage</vt:lpstr>
      <vt:lpstr>Migration</vt:lpstr>
      <vt:lpstr>Migration</vt:lpstr>
      <vt:lpstr>Migration</vt:lpstr>
      <vt:lpstr>Migration</vt:lpstr>
      <vt:lpstr>Migration</vt:lpstr>
      <vt:lpstr>Migration</vt:lpstr>
      <vt:lpstr>BIG DATA AND  CLOUD PLATFORMS</vt:lpstr>
      <vt:lpstr>EC2</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EMR</vt:lpstr>
      <vt:lpstr>Running the cluster</vt:lpstr>
      <vt:lpstr>Running the cluster</vt:lpstr>
      <vt:lpstr>Creating a notebook</vt:lpstr>
      <vt:lpstr>Hello, world!</vt:lpstr>
      <vt:lpstr>Add some storage</vt:lpstr>
      <vt:lpstr>Running a Spark Job</vt:lpstr>
      <vt:lpstr>Other services: HUE</vt:lpstr>
      <vt:lpstr>Other services: HUE</vt:lpstr>
      <vt:lpstr>Set Up an SSH Tunnel</vt:lpstr>
      <vt:lpstr>Connect to HUE</vt:lpstr>
      <vt:lpstr>Connect using SSH</vt:lpstr>
      <vt:lpstr>Presentazione standard di PowerPoint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1296</cp:revision>
  <dcterms:created xsi:type="dcterms:W3CDTF">2019-03-06T18:10:20Z</dcterms:created>
  <dcterms:modified xsi:type="dcterms:W3CDTF">2022-08-29T17:53:14Z</dcterms:modified>
</cp:coreProperties>
</file>